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7" r:id="rId9"/>
    <p:sldId id="266" r:id="rId10"/>
    <p:sldId id="268" r:id="rId11"/>
    <p:sldId id="269" r:id="rId12"/>
    <p:sldId id="272" r:id="rId13"/>
    <p:sldId id="270" r:id="rId14"/>
    <p:sldId id="294" r:id="rId15"/>
    <p:sldId id="321" r:id="rId16"/>
    <p:sldId id="322" r:id="rId17"/>
    <p:sldId id="323" r:id="rId18"/>
    <p:sldId id="274" r:id="rId19"/>
    <p:sldId id="304" r:id="rId20"/>
    <p:sldId id="277" r:id="rId21"/>
    <p:sldId id="287" r:id="rId22"/>
    <p:sldId id="276" r:id="rId23"/>
    <p:sldId id="285" r:id="rId24"/>
    <p:sldId id="297" r:id="rId25"/>
    <p:sldId id="298" r:id="rId26"/>
    <p:sldId id="284" r:id="rId27"/>
    <p:sldId id="324" r:id="rId28"/>
    <p:sldId id="279" r:id="rId29"/>
    <p:sldId id="306" r:id="rId30"/>
    <p:sldId id="307" r:id="rId31"/>
    <p:sldId id="299" r:id="rId32"/>
    <p:sldId id="302" r:id="rId33"/>
    <p:sldId id="305" r:id="rId34"/>
    <p:sldId id="288" r:id="rId35"/>
    <p:sldId id="310" r:id="rId36"/>
    <p:sldId id="311" r:id="rId37"/>
    <p:sldId id="312" r:id="rId38"/>
    <p:sldId id="313" r:id="rId39"/>
    <p:sldId id="316" r:id="rId40"/>
    <p:sldId id="317" r:id="rId41"/>
    <p:sldId id="320" r:id="rId42"/>
    <p:sldId id="319" r:id="rId43"/>
    <p:sldId id="308" r:id="rId44"/>
    <p:sldId id="303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FE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44" autoAdjust="0"/>
  </p:normalViewPr>
  <p:slideViewPr>
    <p:cSldViewPr>
      <p:cViewPr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2\gaga\davidama\CompareSimilarityMatrices\GeneBasedAnalysis\NonEmbeddedSummar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2\gaga\davidama\CompareSimilarityMatrices\GeneBasedAnalysis\NonEmbeddedSummar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2\gaga\davidama\execs\FlowResults\AD_BrainSamples\Enrichment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2\gaga\davidama\execs\PD_enrichment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plotArea>
      <c:layout/>
      <c:barChart>
        <c:barDir val="col"/>
        <c:grouping val="clustered"/>
        <c:ser>
          <c:idx val="0"/>
          <c:order val="0"/>
          <c:dPt>
            <c:idx val="5"/>
            <c:spPr>
              <a:solidFill>
                <a:schemeClr val="accent2"/>
              </a:solidFill>
            </c:spPr>
          </c:dPt>
          <c:val>
            <c:numRef>
              <c:f>Sheet3!$C$1:$C$6</c:f>
              <c:numCache>
                <c:formatCode>General</c:formatCode>
                <c:ptCount val="6"/>
                <c:pt idx="0">
                  <c:v>0.20227826565857568</c:v>
                </c:pt>
                <c:pt idx="1">
                  <c:v>6.9851619572766669E-3</c:v>
                </c:pt>
                <c:pt idx="2">
                  <c:v>3.0920312057926152E-2</c:v>
                </c:pt>
                <c:pt idx="3">
                  <c:v>0.10823963109874002</c:v>
                </c:pt>
                <c:pt idx="4">
                  <c:v>3.983237496779442E-3</c:v>
                </c:pt>
                <c:pt idx="5">
                  <c:v>0.66279618664161066</c:v>
                </c:pt>
              </c:numCache>
            </c:numRef>
          </c:val>
        </c:ser>
        <c:axId val="56150272"/>
        <c:axId val="58167680"/>
      </c:barChart>
      <c:catAx>
        <c:axId val="561502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Class</a:t>
                </a:r>
              </a:p>
            </c:rich>
          </c:tx>
          <c:layout/>
        </c:title>
        <c:tickLblPos val="nextTo"/>
        <c:crossAx val="58167680"/>
        <c:crosses val="autoZero"/>
        <c:auto val="1"/>
        <c:lblAlgn val="ctr"/>
        <c:lblOffset val="100"/>
      </c:catAx>
      <c:valAx>
        <c:axId val="581676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n-US" sz="900"/>
                  <a:t>Gene pair correlation</a:t>
                </a:r>
              </a:p>
            </c:rich>
          </c:tx>
          <c:layout/>
        </c:title>
        <c:numFmt formatCode="General" sourceLinked="1"/>
        <c:tickLblPos val="nextTo"/>
        <c:crossAx val="5615027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plotArea>
      <c:layout>
        <c:manualLayout>
          <c:layoutTarget val="inner"/>
          <c:xMode val="edge"/>
          <c:yMode val="edge"/>
          <c:x val="0.12947825271841021"/>
          <c:y val="7.2565450792315994E-2"/>
          <c:w val="0.84195031871016124"/>
          <c:h val="0.57654645847024932"/>
        </c:manualLayout>
      </c:layout>
      <c:barChart>
        <c:barDir val="col"/>
        <c:grouping val="clustered"/>
        <c:ser>
          <c:idx val="0"/>
          <c:order val="0"/>
          <c:dPt>
            <c:idx val="5"/>
            <c:spPr>
              <a:solidFill>
                <a:schemeClr val="accent2"/>
              </a:solidFill>
            </c:spPr>
          </c:dPt>
          <c:val>
            <c:numRef>
              <c:f>Sheet3!$B$23:$B$28</c:f>
              <c:numCache>
                <c:formatCode>General</c:formatCode>
                <c:ptCount val="6"/>
                <c:pt idx="0">
                  <c:v>0.79250986697974124</c:v>
                </c:pt>
                <c:pt idx="1">
                  <c:v>0.60139676780664153</c:v>
                </c:pt>
                <c:pt idx="2">
                  <c:v>0.65563594010655746</c:v>
                </c:pt>
                <c:pt idx="3">
                  <c:v>0.68538592747284677</c:v>
                </c:pt>
                <c:pt idx="4">
                  <c:v>0.76218589889194832</c:v>
                </c:pt>
                <c:pt idx="5">
                  <c:v>0.17107064708776978</c:v>
                </c:pt>
              </c:numCache>
            </c:numRef>
          </c:val>
        </c:ser>
        <c:axId val="58597376"/>
        <c:axId val="58599296"/>
      </c:barChart>
      <c:catAx>
        <c:axId val="585973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Class</a:t>
                </a:r>
              </a:p>
            </c:rich>
          </c:tx>
          <c:layout/>
        </c:title>
        <c:tickLblPos val="nextTo"/>
        <c:crossAx val="58599296"/>
        <c:crosses val="autoZero"/>
        <c:auto val="1"/>
        <c:lblAlgn val="ctr"/>
        <c:lblOffset val="100"/>
      </c:catAx>
      <c:valAx>
        <c:axId val="585992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Gene pair </a:t>
                </a:r>
                <a:r>
                  <a:rPr lang="en-US" sz="900" dirty="0"/>
                  <a:t>correlation</a:t>
                </a:r>
              </a:p>
            </c:rich>
          </c:tx>
          <c:layout/>
        </c:title>
        <c:numFmt formatCode="General" sourceLinked="1"/>
        <c:tickLblPos val="nextTo"/>
        <c:crossAx val="5859737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plotArea>
      <c:layout/>
      <c:barChart>
        <c:barDir val="col"/>
        <c:grouping val="clustered"/>
        <c:ser>
          <c:idx val="0"/>
          <c:order val="0"/>
          <c:tx>
            <c:strRef>
              <c:f>'Comarison with SAM'!$A$2</c:f>
              <c:strCache>
                <c:ptCount val="1"/>
                <c:pt idx="0">
                  <c:v>DCA</c:v>
                </c:pt>
              </c:strCache>
            </c:strRef>
          </c:tx>
          <c:cat>
            <c:strRef>
              <c:f>'Comarison with SAM'!$B$1:$E$1</c:f>
              <c:strCache>
                <c:ptCount val="4"/>
                <c:pt idx="0">
                  <c:v>GO classes</c:v>
                </c:pt>
                <c:pt idx="1">
                  <c:v>KEGG pathways</c:v>
                </c:pt>
                <c:pt idx="2">
                  <c:v> miRNA</c:v>
                </c:pt>
                <c:pt idx="3">
                  <c:v> TFs</c:v>
                </c:pt>
              </c:strCache>
            </c:strRef>
          </c:cat>
          <c:val>
            <c:numRef>
              <c:f>'Comarison with SAM'!$B$2:$E$2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19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'Comarison with SAM'!$A$3</c:f>
              <c:strCache>
                <c:ptCount val="1"/>
                <c:pt idx="0">
                  <c:v>SAM</c:v>
                </c:pt>
              </c:strCache>
            </c:strRef>
          </c:tx>
          <c:cat>
            <c:strRef>
              <c:f>'Comarison with SAM'!$B$1:$E$1</c:f>
              <c:strCache>
                <c:ptCount val="4"/>
                <c:pt idx="0">
                  <c:v>GO classes</c:v>
                </c:pt>
                <c:pt idx="1">
                  <c:v>KEGG pathways</c:v>
                </c:pt>
                <c:pt idx="2">
                  <c:v> miRNA</c:v>
                </c:pt>
                <c:pt idx="3">
                  <c:v> TFs</c:v>
                </c:pt>
              </c:strCache>
            </c:strRef>
          </c:cat>
          <c:val>
            <c:numRef>
              <c:f>'Comarison with SAM'!$B$3:$E$3</c:f>
              <c:numCache>
                <c:formatCode>General</c:formatCode>
                <c:ptCount val="4"/>
                <c:pt idx="0">
                  <c:v>27</c:v>
                </c:pt>
                <c:pt idx="1">
                  <c:v>11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57597312"/>
        <c:axId val="58643584"/>
      </c:barChart>
      <c:catAx>
        <c:axId val="57597312"/>
        <c:scaling>
          <c:orientation val="minMax"/>
        </c:scaling>
        <c:axPos val="b"/>
        <c:tickLblPos val="nextTo"/>
        <c:crossAx val="58643584"/>
        <c:crosses val="autoZero"/>
        <c:auto val="1"/>
        <c:lblAlgn val="ctr"/>
        <c:lblOffset val="100"/>
      </c:catAx>
      <c:valAx>
        <c:axId val="586435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accepted terms</a:t>
                </a:r>
                <a:endParaRPr lang="he-IL"/>
              </a:p>
            </c:rich>
          </c:tx>
          <c:layout/>
        </c:title>
        <c:numFmt formatCode="General" sourceLinked="1"/>
        <c:tickLblPos val="nextTo"/>
        <c:crossAx val="57597312"/>
        <c:crosses val="autoZero"/>
        <c:crossBetween val="between"/>
      </c:valAx>
    </c:plotArea>
    <c:legend>
      <c:legendPos val="t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he-I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plotArea>
      <c:layout/>
      <c:barChart>
        <c:barDir val="col"/>
        <c:grouping val="clustered"/>
        <c:ser>
          <c:idx val="0"/>
          <c:order val="0"/>
          <c:tx>
            <c:strRef>
              <c:f>Sheet3!$A$2</c:f>
              <c:strCache>
                <c:ptCount val="1"/>
                <c:pt idx="0">
                  <c:v>DCA</c:v>
                </c:pt>
              </c:strCache>
            </c:strRef>
          </c:tx>
          <c:cat>
            <c:strRef>
              <c:f>Sheet3!$B$1:$E$1</c:f>
              <c:strCache>
                <c:ptCount val="4"/>
                <c:pt idx="0">
                  <c:v>GO classes</c:v>
                </c:pt>
                <c:pt idx="1">
                  <c:v>KEGG pathways</c:v>
                </c:pt>
                <c:pt idx="2">
                  <c:v> miRNA</c:v>
                </c:pt>
                <c:pt idx="3">
                  <c:v> TFs</c:v>
                </c:pt>
              </c:strCache>
            </c:strRef>
          </c:cat>
          <c:val>
            <c:numRef>
              <c:f>Sheet3!$B$2:$E$2</c:f>
              <c:numCache>
                <c:formatCode>General</c:formatCode>
                <c:ptCount val="4"/>
                <c:pt idx="0">
                  <c:v>16</c:v>
                </c:pt>
                <c:pt idx="1">
                  <c:v>6</c:v>
                </c:pt>
                <c:pt idx="2">
                  <c:v>21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T-test</c:v>
                </c:pt>
              </c:strCache>
            </c:strRef>
          </c:tx>
          <c:cat>
            <c:strRef>
              <c:f>Sheet3!$B$1:$E$1</c:f>
              <c:strCache>
                <c:ptCount val="4"/>
                <c:pt idx="0">
                  <c:v>GO classes</c:v>
                </c:pt>
                <c:pt idx="1">
                  <c:v>KEGG pathways</c:v>
                </c:pt>
                <c:pt idx="2">
                  <c:v> miRNA</c:v>
                </c:pt>
                <c:pt idx="3">
                  <c:v> TFs</c:v>
                </c:pt>
              </c:strCache>
            </c:strRef>
          </c:cat>
          <c:val>
            <c:numRef>
              <c:f>Sheet3!$B$3:$E$3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axId val="57599872"/>
        <c:axId val="57601408"/>
      </c:barChart>
      <c:catAx>
        <c:axId val="57599872"/>
        <c:scaling>
          <c:orientation val="minMax"/>
        </c:scaling>
        <c:axPos val="b"/>
        <c:tickLblPos val="nextTo"/>
        <c:crossAx val="57601408"/>
        <c:crosses val="autoZero"/>
        <c:auto val="1"/>
        <c:lblAlgn val="ctr"/>
        <c:lblOffset val="100"/>
      </c:catAx>
      <c:valAx>
        <c:axId val="576014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accepted terms</a:t>
                </a:r>
              </a:p>
            </c:rich>
          </c:tx>
          <c:layout/>
        </c:title>
        <c:numFmt formatCode="General" sourceLinked="1"/>
        <c:tickLblPos val="nextTo"/>
        <c:crossAx val="57599872"/>
        <c:crosses val="autoZero"/>
        <c:crossBetween val="between"/>
      </c:valAx>
    </c:plotArea>
    <c:legend>
      <c:legendPos val="t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he-IL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614FDAA-9A5E-4FDC-A503-04081F42C085}" type="datetimeFigureOut">
              <a:rPr lang="he-IL" smtClean="0"/>
              <a:pPr/>
              <a:t>כ"ד/תמוז/תשע"א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38E2237-9394-45DA-A876-994DB1622AB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DCA: Differential Correlation Analysis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2011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kernel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 polynomial kernel adds a feature for every binomial (e.g. pairs of features), therefore the number of new features may be very large.</a:t>
            </a:r>
          </a:p>
          <a:p>
            <a:r>
              <a:rPr lang="en-US" dirty="0" smtClean="0"/>
              <a:t>Some of the new features may reduce predictive power.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features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To test if DCA can improve predictive power we add a feature for every pair that was selected.</a:t>
            </a:r>
          </a:p>
          <a:p>
            <a:r>
              <a:rPr lang="en-US" dirty="0" smtClean="0"/>
              <a:t>Since we will add a relatively small number of features (&lt;=80000) we can map the data explicitly without paying (to much) in computational costs.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analysis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compared three SVM-based classifiers:</a:t>
            </a:r>
            <a:r>
              <a:rPr lang="en-US" dirty="0"/>
              <a:t> </a:t>
            </a:r>
            <a:r>
              <a:rPr lang="en-US" dirty="0" smtClean="0"/>
              <a:t>linear kernel, 2-polynomial kernel and DCA.</a:t>
            </a:r>
          </a:p>
          <a:p>
            <a:r>
              <a:rPr lang="en-US" dirty="0" smtClean="0"/>
              <a:t>We tested 12 data sets (9 gene expression-GE, 3 </a:t>
            </a:r>
            <a:r>
              <a:rPr lang="en-US" dirty="0" err="1" smtClean="0"/>
              <a:t>miRNA</a:t>
            </a:r>
            <a:r>
              <a:rPr lang="en-US" dirty="0" smtClean="0"/>
              <a:t> expression-</a:t>
            </a:r>
            <a:r>
              <a:rPr lang="en-US" dirty="0" err="1" smtClean="0"/>
              <a:t>miRNA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tested DCA with different number of selected edges, for GE: 40,000 and 80,000 for miRNA: 4,000 and 8,000.</a:t>
            </a:r>
          </a:p>
          <a:p>
            <a:r>
              <a:rPr lang="en-US" dirty="0" smtClean="0"/>
              <a:t>For each data set and a classifier we used 3-fold cross validation, repeated 20 times.</a:t>
            </a:r>
          </a:p>
          <a:p>
            <a:r>
              <a:rPr lang="en-US" dirty="0" smtClean="0"/>
              <a:t>We measured the average accuracy of each classifier.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Tested data sets - GE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598" y="1447800"/>
          <a:ext cx="8763002" cy="48854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43001"/>
                <a:gridCol w="1047751"/>
                <a:gridCol w="990600"/>
                <a:gridCol w="860124"/>
                <a:gridCol w="4721526"/>
              </a:tblGrid>
              <a:tr h="372391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platform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Published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#samples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#classes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Data</a:t>
                      </a:r>
                      <a:r>
                        <a:rPr lang="en-US" sz="1200" baseline="0" dirty="0" smtClean="0">
                          <a:latin typeface="+mj-lt"/>
                        </a:rPr>
                        <a:t> description ( data set name)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</a:tr>
              <a:tr h="372391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Illumina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2009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363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 2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Brain samples of patients with Alzheimer’s disease and controls (AD-Brain)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</a:tr>
              <a:tr h="372391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Affymetrix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2008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234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7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Blood samples from 7 auto immune diseases (</a:t>
                      </a:r>
                      <a:r>
                        <a:rPr lang="en-US" sz="1200" dirty="0" err="1" smtClean="0">
                          <a:latin typeface="+mn-lt"/>
                        </a:rPr>
                        <a:t>AutoImmune</a:t>
                      </a:r>
                      <a:r>
                        <a:rPr lang="en-US" sz="1200" dirty="0" smtClean="0">
                          <a:latin typeface="+mn-lt"/>
                        </a:rPr>
                        <a:t> Diseases)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</a:tr>
              <a:tr h="372391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Illumina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sz="1200" dirty="0" smtClean="0">
                          <a:latin typeface="+mj-lt"/>
                        </a:rPr>
                        <a:t>2008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132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2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Celiac vs.</a:t>
                      </a:r>
                      <a:r>
                        <a:rPr lang="en-US" sz="1200" baseline="0" dirty="0" smtClean="0">
                          <a:latin typeface="+mn-lt"/>
                        </a:rPr>
                        <a:t> controls (Celiac)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</a:tr>
              <a:tr h="526204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Illumina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2011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118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7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Brain</a:t>
                      </a:r>
                      <a:r>
                        <a:rPr lang="en-US" sz="1200" baseline="0" dirty="0" smtClean="0">
                          <a:latin typeface="+mn-lt"/>
                        </a:rPr>
                        <a:t> samples from 6 different neurodegenerative diseases and control (</a:t>
                      </a:r>
                      <a:r>
                        <a:rPr lang="en-US" sz="1200" dirty="0" smtClean="0">
                          <a:latin typeface="+mn-lt"/>
                        </a:rPr>
                        <a:t>CNS-NDDs)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</a:tr>
              <a:tr h="526204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Affymetrix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sz="1200" dirty="0" smtClean="0">
                          <a:latin typeface="+mj-lt"/>
                        </a:rPr>
                        <a:t>2005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128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3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Blood samples from healthy</a:t>
                      </a:r>
                      <a:r>
                        <a:rPr lang="en-US" sz="1200" baseline="0" dirty="0" smtClean="0">
                          <a:latin typeface="+mn-lt"/>
                        </a:rPr>
                        <a:t> controls and</a:t>
                      </a:r>
                      <a:r>
                        <a:rPr lang="en-US" sz="1200" dirty="0" smtClean="0">
                          <a:latin typeface="+mn-lt"/>
                        </a:rPr>
                        <a:t> Bowel diseases: </a:t>
                      </a:r>
                      <a:r>
                        <a:rPr lang="en-US" sz="1200" dirty="0" err="1" smtClean="0">
                          <a:latin typeface="+mn-lt"/>
                        </a:rPr>
                        <a:t>Crohn</a:t>
                      </a:r>
                      <a:r>
                        <a:rPr lang="en-US" sz="1200" dirty="0" smtClean="0">
                          <a:latin typeface="+mn-lt"/>
                        </a:rPr>
                        <a:t>, ulcerative colitis.</a:t>
                      </a:r>
                      <a:r>
                        <a:rPr lang="en-US" sz="1200" baseline="0" dirty="0" smtClean="0">
                          <a:latin typeface="+mn-lt"/>
                        </a:rPr>
                        <a:t> (IBD)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</a:tr>
              <a:tr h="526204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Affymetrix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2007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105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3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Parkinson’s disease, healthy and other diseases blood samples (PD-Blood)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</a:tr>
              <a:tr h="526204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Illumina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sz="1200" dirty="0" smtClean="0">
                          <a:latin typeface="+mj-lt"/>
                        </a:rPr>
                        <a:t>2010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145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4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Multiple Sclerosis-</a:t>
                      </a:r>
                      <a:r>
                        <a:rPr lang="en-US" sz="1200" baseline="0" dirty="0" smtClean="0"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latin typeface="+mn-lt"/>
                        </a:rPr>
                        <a:t>blood samples from healthy and three</a:t>
                      </a:r>
                      <a:r>
                        <a:rPr lang="en-US" sz="1200" baseline="0" dirty="0" smtClean="0">
                          <a:latin typeface="+mn-lt"/>
                        </a:rPr>
                        <a:t> states of MS cases </a:t>
                      </a:r>
                      <a:r>
                        <a:rPr lang="en-US" sz="1200" smtClean="0">
                          <a:latin typeface="+mn-lt"/>
                        </a:rPr>
                        <a:t>(MS-GE-Blood</a:t>
                      </a:r>
                      <a:r>
                        <a:rPr lang="en-US" sz="1200" dirty="0" smtClean="0">
                          <a:latin typeface="+mn-lt"/>
                        </a:rPr>
                        <a:t>)</a:t>
                      </a:r>
                      <a:r>
                        <a:rPr lang="he-IL" sz="1200" dirty="0" smtClean="0">
                          <a:latin typeface="+mn-lt"/>
                        </a:rPr>
                        <a:t> 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</a:tr>
              <a:tr h="372391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Affymetrix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sz="1200" dirty="0" smtClean="0">
                          <a:latin typeface="+mj-lt"/>
                        </a:rPr>
                        <a:t>2006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187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2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Smokers:</a:t>
                      </a:r>
                      <a:r>
                        <a:rPr lang="en-US" sz="1200" baseline="0" dirty="0" smtClean="0">
                          <a:latin typeface="+mn-lt"/>
                        </a:rPr>
                        <a:t> healthy vs. lung cancer (Smokers)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</a:tr>
              <a:tr h="833831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Illumina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sz="1200" dirty="0" smtClean="0">
                          <a:latin typeface="+mj-lt"/>
                        </a:rPr>
                        <a:t>2010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270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6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Blood samples of </a:t>
                      </a:r>
                      <a:r>
                        <a:rPr lang="en-US" sz="1200" dirty="0" smtClean="0"/>
                        <a:t>patients with active tuberculosis (TB), 4 other inflammatory and infectious diseases and healthy individuals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l" rtl="0"/>
                      <a:r>
                        <a:rPr lang="en-US" sz="1200" baseline="0" dirty="0" smtClean="0"/>
                        <a:t>(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>
                          <a:latin typeface="+mn-lt"/>
                        </a:rPr>
                        <a:t>Tuberculosis)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6400802"/>
            <a:ext cx="80772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Preprocessing: Filter top 3000 variation probes, merge probes by gene ID 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Tested data sets-</a:t>
            </a:r>
            <a:r>
              <a:rPr lang="en-US" dirty="0" err="1" smtClean="0"/>
              <a:t>miRNA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9551" y="1543050"/>
          <a:ext cx="8763002" cy="34099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4236"/>
                <a:gridCol w="1075091"/>
                <a:gridCol w="1115660"/>
                <a:gridCol w="1075091"/>
                <a:gridCol w="973667"/>
                <a:gridCol w="3509257"/>
              </a:tblGrid>
              <a:tr h="466267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platform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published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#samples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#features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#classes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Data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description ( data set name)</a:t>
                      </a:r>
                      <a:endParaRPr lang="he-IL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51443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Agilent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2010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141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sz="1200" dirty="0" smtClean="0">
                          <a:latin typeface="+mj-lt"/>
                        </a:rPr>
                        <a:t>373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 2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Prostate samples from prostate cancer patients</a:t>
                      </a:r>
                      <a:r>
                        <a:rPr lang="en-US" sz="1200" baseline="0" dirty="0" smtClean="0">
                          <a:latin typeface="+mj-lt"/>
                        </a:rPr>
                        <a:t> and healthy controls </a:t>
                      </a:r>
                    </a:p>
                    <a:p>
                      <a:pPr algn="l" rtl="0"/>
                      <a:r>
                        <a:rPr lang="en-US" sz="1200" baseline="0" dirty="0" smtClean="0">
                          <a:latin typeface="+mj-lt"/>
                        </a:rPr>
                        <a:t>(</a:t>
                      </a:r>
                      <a:r>
                        <a:rPr lang="en-US" sz="1200" dirty="0" smtClean="0">
                          <a:latin typeface="+mj-lt"/>
                        </a:rPr>
                        <a:t>Prostate cancer)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</a:tr>
              <a:tr h="1044032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Illumina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2010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97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733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4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n-lt"/>
                        </a:rPr>
                        <a:t>Multiple Sclerosis-</a:t>
                      </a:r>
                      <a:r>
                        <a:rPr lang="en-US" sz="1200" baseline="0" dirty="0" smtClean="0"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latin typeface="+mn-lt"/>
                        </a:rPr>
                        <a:t>blood samples from healthy and three</a:t>
                      </a:r>
                      <a:r>
                        <a:rPr lang="en-US" sz="1200" baseline="0" dirty="0" smtClean="0">
                          <a:latin typeface="+mn-lt"/>
                        </a:rPr>
                        <a:t> states of MS cases</a:t>
                      </a:r>
                    </a:p>
                    <a:p>
                      <a:pPr algn="l" rtl="0"/>
                      <a:r>
                        <a:rPr lang="en-US" sz="1200" baseline="0" dirty="0" smtClean="0"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latin typeface="+mn-lt"/>
                        </a:rPr>
                        <a:t>(</a:t>
                      </a:r>
                      <a:r>
                        <a:rPr lang="en-US" sz="1200" dirty="0" err="1" smtClean="0">
                          <a:latin typeface="+mn-lt"/>
                        </a:rPr>
                        <a:t>miRNA</a:t>
                      </a:r>
                      <a:r>
                        <a:rPr lang="en-US" sz="1200" dirty="0" smtClean="0">
                          <a:latin typeface="+mn-lt"/>
                        </a:rPr>
                        <a:t> MS-Blood)</a:t>
                      </a:r>
                      <a:r>
                        <a:rPr lang="he-IL" sz="1200" dirty="0" smtClean="0">
                          <a:latin typeface="+mn-lt"/>
                        </a:rPr>
                        <a:t> </a:t>
                      </a:r>
                      <a:endParaRPr lang="he-IL" sz="1200" dirty="0">
                        <a:latin typeface="+mn-lt"/>
                      </a:endParaRPr>
                    </a:p>
                  </a:txBody>
                  <a:tcPr/>
                </a:tc>
              </a:tr>
              <a:tr h="1048208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Illumina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145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734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5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>
                          <a:latin typeface="+mj-lt"/>
                        </a:rPr>
                        <a:t>Samples obtained from proficient mismatch repair (</a:t>
                      </a:r>
                      <a:r>
                        <a:rPr lang="en-US" sz="1200" dirty="0" err="1" smtClean="0">
                          <a:latin typeface="+mj-lt"/>
                        </a:rPr>
                        <a:t>pMMR</a:t>
                      </a:r>
                      <a:r>
                        <a:rPr lang="en-US" sz="1200" dirty="0" smtClean="0">
                          <a:latin typeface="+mj-lt"/>
                        </a:rPr>
                        <a:t>) TNM stage 2|3|4 colon tumor, deficient MMR (</a:t>
                      </a:r>
                      <a:r>
                        <a:rPr lang="en-US" sz="1200" dirty="0" err="1" smtClean="0">
                          <a:latin typeface="+mj-lt"/>
                        </a:rPr>
                        <a:t>dMMR</a:t>
                      </a:r>
                      <a:r>
                        <a:rPr lang="en-US" sz="1200" dirty="0" smtClean="0">
                          <a:latin typeface="+mj-lt"/>
                        </a:rPr>
                        <a:t>) colon tumor, and normal colon  (Colon cancer)</a:t>
                      </a:r>
                      <a:endParaRPr lang="he-IL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600200"/>
          <a:ext cx="7162802" cy="4419590"/>
        </p:xfrm>
        <a:graphic>
          <a:graphicData uri="http://schemas.openxmlformats.org/drawingml/2006/table">
            <a:tbl>
              <a:tblPr/>
              <a:tblGrid>
                <a:gridCol w="1861435"/>
                <a:gridCol w="1072187"/>
                <a:gridCol w="1012620"/>
                <a:gridCol w="804140"/>
                <a:gridCol w="804140"/>
                <a:gridCol w="804140"/>
                <a:gridCol w="804140"/>
              </a:tblGrid>
              <a:tr h="315685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61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Data set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61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linear-SVM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61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poly-SVM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61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max DCA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61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sum DCA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1568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61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low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61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high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61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low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61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high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315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AD-Brain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87.48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87.29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87.77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87.74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87.38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86.96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5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AutoImmune Diseases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88.42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88.01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87.72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88.42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87.22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88.37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Celiac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83.96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80.81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83.59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83.61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84.21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84.34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CNS-NDDs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64.86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64.51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65.14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66.68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66.19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65.88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IBD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85.65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84.42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86.68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87.26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86.81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87.80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PD-Blood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47.16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47.70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50.29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50.22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49.50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49.37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MS-GE-Blood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44.13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42.20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42.86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42.45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42.61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41.72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Smokers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68.42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68.82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69.13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69.92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68.63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69.47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Tuberculosis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84.25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82.34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84.46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83.57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82.88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83.28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Prostate cancer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93.58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93.69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93.85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94.23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93.00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94.04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MS-miRNA-Blood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44.70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44.34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44.09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44.38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45.69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42.94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Colon cancer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71.21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71.61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72.47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72.52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72.55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71.49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 –regulation in a nutshell</a:t>
            </a:r>
            <a:endParaRPr lang="he-IL" dirty="0"/>
          </a:p>
        </p:txBody>
      </p:sp>
      <p:pic>
        <p:nvPicPr>
          <p:cNvPr id="4" name="Content Placeholder 3" descr="nrg1990-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828800"/>
            <a:ext cx="4457700" cy="362481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Cis</a:t>
            </a:r>
            <a:r>
              <a:rPr lang="en-US" dirty="0" smtClean="0"/>
              <a:t> regulatory factors</a:t>
            </a:r>
            <a:endParaRPr lang="he-IL" dirty="0"/>
          </a:p>
        </p:txBody>
      </p:sp>
      <p:pic>
        <p:nvPicPr>
          <p:cNvPr id="4" name="Content Placeholder 3" descr="simple_contro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057400"/>
            <a:ext cx="40386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F1_mediu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057400"/>
            <a:ext cx="41910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838200" y="1600200"/>
            <a:ext cx="2971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Transcription factors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676400"/>
            <a:ext cx="1143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MiRNA</a:t>
            </a:r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II – Disease specific motif </a:t>
            </a:r>
            <a:r>
              <a:rPr lang="en-US" dirty="0" err="1" smtClean="0"/>
              <a:t>discovey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Disease (class) specific analysis.</a:t>
            </a:r>
          </a:p>
          <a:p>
            <a:r>
              <a:rPr lang="en-US" dirty="0" smtClean="0"/>
              <a:t>“Reversed” analysis: instead of measuring the level of change of the regulatory genes (e.g. </a:t>
            </a:r>
            <a:r>
              <a:rPr lang="en-US" dirty="0" err="1" smtClean="0"/>
              <a:t>miRNA</a:t>
            </a:r>
            <a:r>
              <a:rPr lang="en-US" dirty="0" smtClean="0"/>
              <a:t> genes), we find differentially correlated gene modules and then look for the regulatory factor that may have caused the change.</a:t>
            </a:r>
          </a:p>
          <a:p>
            <a:r>
              <a:rPr lang="en-US" dirty="0" smtClean="0"/>
              <a:t>Once modules are found, candidate </a:t>
            </a:r>
            <a:r>
              <a:rPr lang="en-US" dirty="0" err="1" smtClean="0"/>
              <a:t>cis</a:t>
            </a:r>
            <a:r>
              <a:rPr lang="en-US" dirty="0" smtClean="0"/>
              <a:t> motifs can be found using enrichment tests or sequence based motif discovery algorithms.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II – Disease specific motif </a:t>
            </a:r>
            <a:r>
              <a:rPr lang="en-US" dirty="0" err="1" smtClean="0"/>
              <a:t>discovey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In order to focus the analysis on a specific disease (a class in the data) we define two options: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b="1" dirty="0" smtClean="0"/>
              <a:t>Disease Specific Correlations graph (</a:t>
            </a:r>
            <a:r>
              <a:rPr lang="en-US" b="1" dirty="0" err="1" smtClean="0"/>
              <a:t>UpGraph</a:t>
            </a:r>
            <a:r>
              <a:rPr lang="en-US" b="1" dirty="0" smtClean="0"/>
              <a:t>)</a:t>
            </a:r>
            <a:r>
              <a:rPr lang="en-US" dirty="0" smtClean="0"/>
              <a:t>: edges represent cases in which two genes are correlated in the tested class and are not correlated in all other classes.</a:t>
            </a:r>
          </a:p>
          <a:p>
            <a:pPr lvl="1"/>
            <a:r>
              <a:rPr lang="en-US" b="1" dirty="0" smtClean="0"/>
              <a:t>Disease Specific non Correlations graph (</a:t>
            </a:r>
            <a:r>
              <a:rPr lang="en-US" b="1" dirty="0" err="1" smtClean="0"/>
              <a:t>DownGraph</a:t>
            </a:r>
            <a:r>
              <a:rPr lang="en-US" b="1" dirty="0" smtClean="0"/>
              <a:t>) </a:t>
            </a:r>
            <a:r>
              <a:rPr lang="en-US" dirty="0" smtClean="0"/>
              <a:t>: edges represent cases in which two genes are not correlated in the tested class but are correlated in all other classes.</a:t>
            </a: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3000" dirty="0" smtClean="0"/>
              <a:t>Once we built one of the graphs we can use a graph-based modules detection algorithm.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motivation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Advance analysis of multiclass genomic data</a:t>
            </a:r>
          </a:p>
          <a:p>
            <a:r>
              <a:rPr lang="en-US" dirty="0" smtClean="0"/>
              <a:t>In complex diseases different regulatory factors may change the level of activity of group of genes.</a:t>
            </a:r>
          </a:p>
          <a:p>
            <a:r>
              <a:rPr lang="en-US" dirty="0" smtClean="0"/>
              <a:t>Disease specific regulation: </a:t>
            </a:r>
            <a:r>
              <a:rPr lang="en-US" dirty="0" smtClean="0"/>
              <a:t>gene targets </a:t>
            </a:r>
            <a:r>
              <a:rPr lang="en-US" dirty="0" smtClean="0"/>
              <a:t>may ‘become’ co-regulated only in the disease.</a:t>
            </a:r>
          </a:p>
          <a:p>
            <a:r>
              <a:rPr lang="en-US" dirty="0" smtClean="0"/>
              <a:t>Differential correlation: given a pair of genes and two classes, measure the level of difference in co-regulation of the gene pair between the classes.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lowchart: Alternate Process 25"/>
          <p:cNvSpPr/>
          <p:nvPr/>
        </p:nvSpPr>
        <p:spPr>
          <a:xfrm>
            <a:off x="4724400" y="4953000"/>
            <a:ext cx="4267200" cy="1676400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838200" y="2209800"/>
            <a:ext cx="7391400" cy="838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/>
              <a:t>DCA </a:t>
            </a:r>
            <a:r>
              <a:rPr lang="en-US" dirty="0" smtClean="0"/>
              <a:t>Flow</a:t>
            </a:r>
            <a:endParaRPr lang="he-IL" dirty="0"/>
          </a:p>
        </p:txBody>
      </p:sp>
      <p:sp>
        <p:nvSpPr>
          <p:cNvPr id="4" name="Flowchart: Terminator 3"/>
          <p:cNvSpPr/>
          <p:nvPr/>
        </p:nvSpPr>
        <p:spPr>
          <a:xfrm>
            <a:off x="2590800" y="1371600"/>
            <a:ext cx="3810000" cy="533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u="sng" dirty="0" smtClean="0"/>
              <a:t>Input</a:t>
            </a:r>
            <a:r>
              <a:rPr lang="en-US" sz="1400" dirty="0" smtClean="0"/>
              <a:t>: labeled data D, a class of interest - C</a:t>
            </a:r>
            <a:endParaRPr lang="he-IL" sz="1400" dirty="0"/>
          </a:p>
        </p:txBody>
      </p:sp>
      <p:sp>
        <p:nvSpPr>
          <p:cNvPr id="7" name="Flowchart: Terminator 6"/>
          <p:cNvSpPr/>
          <p:nvPr/>
        </p:nvSpPr>
        <p:spPr>
          <a:xfrm>
            <a:off x="1066800" y="2286000"/>
            <a:ext cx="2514600" cy="685800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/>
              <a:t>Disease Specific Correlations graph</a:t>
            </a:r>
            <a:endParaRPr lang="he-IL" sz="1400" dirty="0"/>
          </a:p>
        </p:txBody>
      </p:sp>
      <p:sp>
        <p:nvSpPr>
          <p:cNvPr id="8" name="Flowchart: Terminator 7"/>
          <p:cNvSpPr/>
          <p:nvPr/>
        </p:nvSpPr>
        <p:spPr>
          <a:xfrm>
            <a:off x="5562600" y="2286000"/>
            <a:ext cx="2514600" cy="685800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/>
              <a:t>Disease Specific non-correlations graph </a:t>
            </a:r>
            <a:endParaRPr lang="he-IL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2362202"/>
            <a:ext cx="990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DCA</a:t>
            </a:r>
            <a:endParaRPr lang="he-IL" sz="2000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838200" y="3352800"/>
            <a:ext cx="7391400" cy="8382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/>
          </a:p>
        </p:txBody>
      </p:sp>
      <p:sp>
        <p:nvSpPr>
          <p:cNvPr id="14" name="Flowchart: Alternate Process 13"/>
          <p:cNvSpPr/>
          <p:nvPr/>
        </p:nvSpPr>
        <p:spPr>
          <a:xfrm>
            <a:off x="228600" y="4953000"/>
            <a:ext cx="4191000" cy="167640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6" name="Flowchart: Decision 15"/>
          <p:cNvSpPr/>
          <p:nvPr/>
        </p:nvSpPr>
        <p:spPr>
          <a:xfrm>
            <a:off x="1371600" y="3505200"/>
            <a:ext cx="685800" cy="381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/>
              <a:t>m1</a:t>
            </a:r>
            <a:endParaRPr lang="he-IL" sz="1400" dirty="0"/>
          </a:p>
        </p:txBody>
      </p:sp>
      <p:sp>
        <p:nvSpPr>
          <p:cNvPr id="17" name="Flowchart: Decision 16"/>
          <p:cNvSpPr/>
          <p:nvPr/>
        </p:nvSpPr>
        <p:spPr>
          <a:xfrm>
            <a:off x="1905000" y="3733800"/>
            <a:ext cx="685800" cy="381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/>
              <a:t>m2</a:t>
            </a:r>
            <a:endParaRPr lang="he-IL" sz="1400" dirty="0"/>
          </a:p>
        </p:txBody>
      </p:sp>
      <p:sp>
        <p:nvSpPr>
          <p:cNvPr id="18" name="Flowchart: Decision 17"/>
          <p:cNvSpPr/>
          <p:nvPr/>
        </p:nvSpPr>
        <p:spPr>
          <a:xfrm>
            <a:off x="2362200" y="3429000"/>
            <a:ext cx="685800" cy="381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/>
              <a:t>m3</a:t>
            </a:r>
            <a:endParaRPr lang="he-IL" sz="1400" dirty="0"/>
          </a:p>
        </p:txBody>
      </p:sp>
      <p:sp>
        <p:nvSpPr>
          <p:cNvPr id="20" name="Flowchart: Decision 19"/>
          <p:cNvSpPr/>
          <p:nvPr/>
        </p:nvSpPr>
        <p:spPr>
          <a:xfrm>
            <a:off x="6096000" y="3733800"/>
            <a:ext cx="685800" cy="381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/>
              <a:t>m4</a:t>
            </a:r>
            <a:endParaRPr lang="he-IL" sz="1400" dirty="0"/>
          </a:p>
        </p:txBody>
      </p:sp>
      <p:sp>
        <p:nvSpPr>
          <p:cNvPr id="21" name="Flowchart: Decision 20"/>
          <p:cNvSpPr/>
          <p:nvPr/>
        </p:nvSpPr>
        <p:spPr>
          <a:xfrm>
            <a:off x="7010400" y="3657600"/>
            <a:ext cx="685800" cy="381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/>
              <a:t>m5</a:t>
            </a:r>
            <a:endParaRPr lang="he-IL" sz="1400" dirty="0"/>
          </a:p>
        </p:txBody>
      </p:sp>
      <p:sp>
        <p:nvSpPr>
          <p:cNvPr id="24" name="Down Arrow 23"/>
          <p:cNvSpPr/>
          <p:nvPr/>
        </p:nvSpPr>
        <p:spPr>
          <a:xfrm>
            <a:off x="6629400" y="2971800"/>
            <a:ext cx="304800" cy="6096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/>
          </a:p>
        </p:txBody>
      </p:sp>
      <p:sp>
        <p:nvSpPr>
          <p:cNvPr id="25" name="TextBox 24"/>
          <p:cNvSpPr txBox="1"/>
          <p:nvPr/>
        </p:nvSpPr>
        <p:spPr>
          <a:xfrm>
            <a:off x="3124200" y="3429001"/>
            <a:ext cx="2819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Modules discovery: </a:t>
            </a:r>
          </a:p>
          <a:p>
            <a:pPr algn="ctr"/>
            <a:r>
              <a:rPr lang="en-US" sz="1400" dirty="0" smtClean="0"/>
              <a:t>MATISSE, graph clustering</a:t>
            </a:r>
            <a:endParaRPr lang="he-IL" sz="1400" dirty="0"/>
          </a:p>
        </p:txBody>
      </p:sp>
      <p:sp>
        <p:nvSpPr>
          <p:cNvPr id="27" name="Down Arrow 26"/>
          <p:cNvSpPr/>
          <p:nvPr/>
        </p:nvSpPr>
        <p:spPr>
          <a:xfrm>
            <a:off x="2057400" y="2971800"/>
            <a:ext cx="304800" cy="6096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/>
          </a:p>
        </p:txBody>
      </p:sp>
      <p:sp>
        <p:nvSpPr>
          <p:cNvPr id="33" name="Rounded Rectangle 32"/>
          <p:cNvSpPr/>
          <p:nvPr/>
        </p:nvSpPr>
        <p:spPr>
          <a:xfrm>
            <a:off x="304800" y="5562600"/>
            <a:ext cx="19050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/>
              <a:t>Transcription factors analysis: PRIMA, Amadeus</a:t>
            </a:r>
            <a:endParaRPr lang="he-IL" sz="1400" dirty="0"/>
          </a:p>
        </p:txBody>
      </p:sp>
      <p:sp>
        <p:nvSpPr>
          <p:cNvPr id="36" name="Rounded Rectangle 35"/>
          <p:cNvSpPr/>
          <p:nvPr/>
        </p:nvSpPr>
        <p:spPr>
          <a:xfrm>
            <a:off x="2362200" y="5562600"/>
            <a:ext cx="19050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err="1" smtClean="0"/>
              <a:t>miRNA</a:t>
            </a:r>
            <a:r>
              <a:rPr lang="en-US" sz="1400" dirty="0" smtClean="0"/>
              <a:t> analysis: FAME, Amadeus</a:t>
            </a:r>
            <a:endParaRPr lang="he-IL" sz="1400" dirty="0"/>
          </a:p>
        </p:txBody>
      </p:sp>
      <p:sp>
        <p:nvSpPr>
          <p:cNvPr id="37" name="Rounded Rectangle 36"/>
          <p:cNvSpPr/>
          <p:nvPr/>
        </p:nvSpPr>
        <p:spPr>
          <a:xfrm>
            <a:off x="4876800" y="5562600"/>
            <a:ext cx="19050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/>
              <a:t>GO enrichments:</a:t>
            </a:r>
          </a:p>
          <a:p>
            <a:pPr algn="ctr"/>
            <a:r>
              <a:rPr lang="en-US" sz="1400" dirty="0" smtClean="0"/>
              <a:t>TANGO</a:t>
            </a:r>
            <a:endParaRPr lang="he-IL" sz="1400" dirty="0"/>
          </a:p>
        </p:txBody>
      </p:sp>
      <p:sp>
        <p:nvSpPr>
          <p:cNvPr id="38" name="Rounded Rectangle 37"/>
          <p:cNvSpPr/>
          <p:nvPr/>
        </p:nvSpPr>
        <p:spPr>
          <a:xfrm>
            <a:off x="6934200" y="5562600"/>
            <a:ext cx="19050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/>
              <a:t>Pathways analysis:</a:t>
            </a:r>
          </a:p>
          <a:p>
            <a:pPr algn="ctr"/>
            <a:r>
              <a:rPr lang="en-US" sz="1400" dirty="0" smtClean="0"/>
              <a:t>KEGG enrichments</a:t>
            </a:r>
            <a:endParaRPr lang="he-IL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" y="5029201"/>
            <a:ext cx="3733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Disease specific </a:t>
            </a:r>
            <a:r>
              <a:rPr lang="en-US" sz="1400" dirty="0" err="1" smtClean="0"/>
              <a:t>cis</a:t>
            </a:r>
            <a:r>
              <a:rPr lang="en-US" sz="1400" dirty="0" smtClean="0"/>
              <a:t> regulatory factors</a:t>
            </a:r>
            <a:endParaRPr lang="he-IL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800600" y="5029201"/>
            <a:ext cx="3733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Standard enrichment analysis</a:t>
            </a:r>
            <a:endParaRPr lang="he-IL" sz="1400" dirty="0"/>
          </a:p>
        </p:txBody>
      </p:sp>
      <p:cxnSp>
        <p:nvCxnSpPr>
          <p:cNvPr id="30" name="Straight Arrow Connector 29"/>
          <p:cNvCxnSpPr>
            <a:stCxn id="13" idx="2"/>
            <a:endCxn id="14" idx="0"/>
          </p:cNvCxnSpPr>
          <p:nvPr/>
        </p:nvCxnSpPr>
        <p:spPr>
          <a:xfrm rot="5400000">
            <a:off x="3048000" y="3467100"/>
            <a:ext cx="76200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2"/>
            <a:endCxn id="26" idx="0"/>
          </p:cNvCxnSpPr>
          <p:nvPr/>
        </p:nvCxnSpPr>
        <p:spPr>
          <a:xfrm rot="16200000" flipH="1">
            <a:off x="5314951" y="3409951"/>
            <a:ext cx="762000" cy="2324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Given correlations distribution in one class we assume:</a:t>
            </a:r>
          </a:p>
          <a:p>
            <a:pPr lvl="1"/>
            <a:r>
              <a:rPr lang="en-US" dirty="0" smtClean="0"/>
              <a:t>All correlations above the 0.9 percentage are significant.</a:t>
            </a:r>
          </a:p>
          <a:p>
            <a:pPr lvl="1"/>
            <a:r>
              <a:rPr lang="en-US" dirty="0" smtClean="0"/>
              <a:t>All correlations below the 0.6 percentage are significant ‘non correlations’ </a:t>
            </a:r>
            <a:endParaRPr lang="he-IL" dirty="0"/>
          </a:p>
        </p:txBody>
      </p:sp>
      <p:pic>
        <p:nvPicPr>
          <p:cNvPr id="4" name="Picture 3" descr="normal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2" y="4114800"/>
            <a:ext cx="2920793" cy="24384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rot="5400000" flipH="1" flipV="1">
            <a:off x="4991100" y="6286500"/>
            <a:ext cx="381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191000" y="5791200"/>
            <a:ext cx="13716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81600" y="6019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581400" y="4572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5715002"/>
            <a:ext cx="13716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correlated</a:t>
            </a:r>
            <a:endParaRPr lang="he-IL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581400" y="4191002"/>
            <a:ext cx="15240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Not correlated</a:t>
            </a:r>
            <a:endParaRPr lang="he-I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specific cases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Edges in the specific correlations graph: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Edges in the specific non-correlations graph:</a:t>
            </a:r>
            <a:endParaRPr lang="he-IL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447802" y="2362202"/>
          <a:ext cx="5676900" cy="161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447800" y="4648202"/>
          <a:ext cx="5638800" cy="1943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modules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24398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Intuition: we are looking for modules that are co-regulated or un-(co-)regulated in a specific disease.</a:t>
            </a:r>
          </a:p>
          <a:p>
            <a:r>
              <a:rPr lang="en-US" sz="2800" dirty="0" smtClean="0"/>
              <a:t>Two options:</a:t>
            </a:r>
          </a:p>
          <a:p>
            <a:pPr lvl="1"/>
            <a:r>
              <a:rPr lang="en-US" dirty="0" smtClean="0"/>
              <a:t>Co-expressed modules in the disease’s data matrix that also have large number of ‘specific correlation’ edges between.</a:t>
            </a:r>
          </a:p>
          <a:p>
            <a:pPr lvl="1"/>
            <a:r>
              <a:rPr lang="en-US" dirty="0" smtClean="0"/>
              <a:t>Co-expressed modules in the data matrix of other classes that also have large number of ‘specific un-correlation’ edges between.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modules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propose a relaxed heuristic: find modules that are co-expressed in the GE matrix and are connected in the graph.</a:t>
            </a:r>
          </a:p>
          <a:p>
            <a:r>
              <a:rPr lang="en-US" dirty="0" smtClean="0"/>
              <a:t>We set the number of selected edges to be low (&lt; num of genes).</a:t>
            </a:r>
          </a:p>
          <a:p>
            <a:r>
              <a:rPr lang="en-US" dirty="0" smtClean="0"/>
              <a:t>We used MATISSE’s heuristic to the problem:</a:t>
            </a:r>
          </a:p>
          <a:p>
            <a:pPr lvl="1"/>
            <a:r>
              <a:rPr lang="en-US" dirty="0" smtClean="0"/>
              <a:t>Statistical inference of correlated pairs (mates) and un-correlated pairs (non-mates)</a:t>
            </a:r>
          </a:p>
          <a:p>
            <a:pPr lvl="1"/>
            <a:r>
              <a:rPr lang="en-US" dirty="0" smtClean="0"/>
              <a:t>Assume that the probability of an edge in the network to be mates is high – beta.</a:t>
            </a:r>
          </a:p>
          <a:p>
            <a:pPr lvl="1"/>
            <a:r>
              <a:rPr lang="en-US" dirty="0" smtClean="0"/>
              <a:t>Look for co-expressed modules that induce a connected sub-network.</a:t>
            </a:r>
          </a:p>
          <a:p>
            <a:r>
              <a:rPr lang="en-US" dirty="0" smtClean="0"/>
              <a:t>We set MATISSE’s parameters to fit our problem:</a:t>
            </a:r>
          </a:p>
          <a:p>
            <a:pPr lvl="1"/>
            <a:r>
              <a:rPr lang="en-US" dirty="0" smtClean="0"/>
              <a:t>Beta = 1 : dense modules that induce a connected component that has an “opposite” correlation signal in the other classes.</a:t>
            </a:r>
          </a:p>
          <a:p>
            <a:pPr lvl="1"/>
            <a:r>
              <a:rPr lang="en-US" dirty="0" smtClean="0"/>
              <a:t>Maximal module size = 200 </a:t>
            </a:r>
          </a:p>
          <a:p>
            <a:pPr lvl="1"/>
            <a:r>
              <a:rPr lang="en-US" dirty="0" smtClean="0"/>
              <a:t>Use Spearman correlation as a similarity score.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 tests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all tests, the background set of genes is the set of genes that remain in the data after preprocessing.</a:t>
            </a:r>
          </a:p>
          <a:p>
            <a:r>
              <a:rPr lang="en-US" dirty="0" smtClean="0"/>
              <a:t>Functional enrichment analysis</a:t>
            </a:r>
          </a:p>
          <a:p>
            <a:pPr lvl="1"/>
            <a:r>
              <a:rPr lang="en-US" dirty="0" smtClean="0"/>
              <a:t>GO analysis: TANGO (FDR 0.05)</a:t>
            </a:r>
          </a:p>
          <a:p>
            <a:pPr lvl="1"/>
            <a:r>
              <a:rPr lang="en-US" dirty="0" smtClean="0"/>
              <a:t>KEGG analysis: hyper-geometric test (0.05 </a:t>
            </a:r>
            <a:r>
              <a:rPr lang="en-US" dirty="0" err="1" smtClean="0"/>
              <a:t>Bonferroni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Sequence based analysis</a:t>
            </a:r>
          </a:p>
          <a:p>
            <a:pPr lvl="1"/>
            <a:r>
              <a:rPr lang="en-US" dirty="0" err="1" smtClean="0"/>
              <a:t>miRNA</a:t>
            </a:r>
            <a:r>
              <a:rPr lang="en-US" dirty="0" smtClean="0"/>
              <a:t> enrichment: FAME (FDR 0.05)</a:t>
            </a:r>
          </a:p>
          <a:p>
            <a:pPr lvl="1"/>
            <a:r>
              <a:rPr lang="en-US" dirty="0" smtClean="0"/>
              <a:t>Transcription factors enrichment : PRIMA (0.05 </a:t>
            </a:r>
            <a:r>
              <a:rPr lang="en-US" dirty="0" err="1" smtClean="0"/>
              <a:t>Bonferroni</a:t>
            </a:r>
            <a:r>
              <a:rPr lang="en-US" dirty="0" smtClean="0"/>
              <a:t>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discovery using Amadeus</a:t>
            </a:r>
            <a:endParaRPr lang="he-IL" dirty="0"/>
          </a:p>
        </p:txBody>
      </p:sp>
      <p:pic>
        <p:nvPicPr>
          <p:cNvPr id="5" name="Picture 4" descr="amadeus_pipe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676400"/>
            <a:ext cx="7315200" cy="4858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discovery using Amadeus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each module discovered by MATISSE we run Amadeus with the module’s genes twice: </a:t>
            </a:r>
            <a:r>
              <a:rPr lang="en-US" dirty="0" err="1" smtClean="0"/>
              <a:t>promotors</a:t>
            </a:r>
            <a:r>
              <a:rPr lang="en-US" dirty="0" smtClean="0"/>
              <a:t> (TF) and 3’UTR (</a:t>
            </a:r>
            <a:r>
              <a:rPr lang="en-US" dirty="0" err="1" smtClean="0"/>
              <a:t>miRNA</a:t>
            </a:r>
            <a:r>
              <a:rPr lang="en-US" dirty="0" smtClean="0"/>
              <a:t>) .</a:t>
            </a:r>
          </a:p>
          <a:p>
            <a:r>
              <a:rPr lang="en-US" dirty="0" smtClean="0"/>
              <a:t>By default we set the background set for statistical correction to be the set of filtered genes.</a:t>
            </a:r>
          </a:p>
          <a:p>
            <a:r>
              <a:rPr lang="en-US" dirty="0" smtClean="0"/>
              <a:t>Correction for multiple testing:</a:t>
            </a:r>
          </a:p>
          <a:p>
            <a:pPr lvl="1"/>
            <a:r>
              <a:rPr lang="en-US" dirty="0" smtClean="0"/>
              <a:t>Consider only the 5 best motifs in each module</a:t>
            </a:r>
          </a:p>
          <a:p>
            <a:pPr lvl="1"/>
            <a:r>
              <a:rPr lang="en-US" dirty="0" smtClean="0"/>
              <a:t>Use only motifs with p-value &lt; 1E-11</a:t>
            </a:r>
          </a:p>
          <a:p>
            <a:pPr lvl="1"/>
            <a:r>
              <a:rPr lang="en-US" dirty="0" smtClean="0"/>
              <a:t>For the chosen motifs we use random sampling of gene sets (‘bootstrap’ option) and set a corrected p-value acceptance threshold of 0.05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I: Alzheimer’s disease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Case controls study on post-mortem brain samples from a total of 363 patients (Webster </a:t>
            </a:r>
            <a:r>
              <a:rPr lang="en-US" i="1" dirty="0" smtClean="0"/>
              <a:t>et al</a:t>
            </a:r>
            <a:r>
              <a:rPr lang="en-US" dirty="0" smtClean="0"/>
              <a:t>. 2009).</a:t>
            </a:r>
          </a:p>
          <a:p>
            <a:r>
              <a:rPr lang="en-US" dirty="0" smtClean="0"/>
              <a:t>The MATISSE step discovered 19 modules (12, down, 5 up) covering 1271 genes.</a:t>
            </a:r>
          </a:p>
          <a:p>
            <a:r>
              <a:rPr lang="en-US" dirty="0" smtClean="0"/>
              <a:t>Overall 10 modules were significantly enriched with some functionality.</a:t>
            </a:r>
          </a:p>
          <a:p>
            <a:r>
              <a:rPr lang="en-US" dirty="0" smtClean="0"/>
              <a:t>All types of advanced analysis yielded significant enrichments.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with standard analysis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compared the DCA flow to a standard differential expression analysis.</a:t>
            </a:r>
          </a:p>
          <a:p>
            <a:r>
              <a:rPr lang="en-US" dirty="0" smtClean="0"/>
              <a:t>We used the SAM procedure with 0.05 correction.</a:t>
            </a:r>
          </a:p>
          <a:p>
            <a:r>
              <a:rPr lang="en-US" dirty="0" smtClean="0"/>
              <a:t>This procedure provided: 1361 up-regulated genes and 989 down-regulated genes.</a:t>
            </a:r>
          </a:p>
          <a:p>
            <a:r>
              <a:rPr lang="en-US" dirty="0" smtClean="0"/>
              <a:t>We used these groups as modules and ran all enrichments and motif finding analyses in the DCA flow.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correlation score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Statistical model: given two genes u and v and two classes denote         as the correlation of u and v in the class C. We assume: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 estimate the mean and variance of each distribution from the data of each class.</a:t>
            </a:r>
            <a:endParaRPr lang="he-IL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962400" y="2133600"/>
          <a:ext cx="609600" cy="478971"/>
        </p:xfrm>
        <a:graphic>
          <a:graphicData uri="http://schemas.openxmlformats.org/presentationml/2006/ole">
            <p:oleObj spid="_x0000_s1029" name="Equation" r:id="rId3" imgW="355320" imgH="27936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124200" y="3276601"/>
          <a:ext cx="2743200" cy="1320800"/>
        </p:xfrm>
        <a:graphic>
          <a:graphicData uri="http://schemas.openxmlformats.org/presentationml/2006/ole">
            <p:oleObj spid="_x0000_s1031" name="Equation" r:id="rId4" imgW="114300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results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82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standard approach performs better in discovering biological processes (i.e. standard functional analysis).</a:t>
            </a:r>
          </a:p>
          <a:p>
            <a:r>
              <a:rPr lang="en-US" dirty="0" smtClean="0"/>
              <a:t>DCA performs much better in discovering of </a:t>
            </a:r>
            <a:r>
              <a:rPr lang="en-US" dirty="0" err="1" smtClean="0"/>
              <a:t>cis</a:t>
            </a:r>
            <a:r>
              <a:rPr lang="en-US" dirty="0" smtClean="0"/>
              <a:t> regulatory factors (22 vs. 0).</a:t>
            </a:r>
            <a:endParaRPr lang="he-IL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905000" y="1447800"/>
          <a:ext cx="5377502" cy="2984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DCA modules</a:t>
            </a:r>
            <a:endParaRPr lang="he-IL" dirty="0"/>
          </a:p>
        </p:txBody>
      </p:sp>
      <p:pic>
        <p:nvPicPr>
          <p:cNvPr id="4" name="Content Placeholder 3" descr="Mean patterns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2" y="1600200"/>
            <a:ext cx="8548513" cy="4267200"/>
          </a:xfrm>
        </p:spPr>
      </p:pic>
      <p:sp>
        <p:nvSpPr>
          <p:cNvPr id="16" name="TextBox 15"/>
          <p:cNvSpPr txBox="1"/>
          <p:nvPr/>
        </p:nvSpPr>
        <p:spPr>
          <a:xfrm>
            <a:off x="381000" y="5791201"/>
            <a:ext cx="84582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MATISSE step discovered 19 modules for the AD data. This figure shows each model’s pattern averaged among the sample classes (Controls, AD). Marked modules where significantly enriched by a biological annotation.</a:t>
            </a:r>
            <a:endParaRPr lang="he-IL" dirty="0"/>
          </a:p>
        </p:txBody>
      </p:sp>
      <p:grpSp>
        <p:nvGrpSpPr>
          <p:cNvPr id="18" name="Group 17"/>
          <p:cNvGrpSpPr/>
          <p:nvPr/>
        </p:nvGrpSpPr>
        <p:grpSpPr>
          <a:xfrm>
            <a:off x="1981200" y="1752600"/>
            <a:ext cx="6477000" cy="3414623"/>
            <a:chOff x="1981200" y="1752600"/>
            <a:chExt cx="6477000" cy="3414623"/>
          </a:xfrm>
        </p:grpSpPr>
        <p:sp>
          <p:nvSpPr>
            <p:cNvPr id="6" name="7-Point Star 5"/>
            <p:cNvSpPr/>
            <p:nvPr/>
          </p:nvSpPr>
          <p:spPr>
            <a:xfrm>
              <a:off x="1981200" y="1752600"/>
              <a:ext cx="76200" cy="762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7-Point Star 6"/>
            <p:cNvSpPr/>
            <p:nvPr/>
          </p:nvSpPr>
          <p:spPr>
            <a:xfrm>
              <a:off x="4038600" y="1752600"/>
              <a:ext cx="76200" cy="762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7-Point Star 7"/>
            <p:cNvSpPr/>
            <p:nvPr/>
          </p:nvSpPr>
          <p:spPr>
            <a:xfrm>
              <a:off x="4045789" y="2599426"/>
              <a:ext cx="76200" cy="762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7-Point Star 8"/>
            <p:cNvSpPr/>
            <p:nvPr/>
          </p:nvSpPr>
          <p:spPr>
            <a:xfrm>
              <a:off x="2054525" y="5091023"/>
              <a:ext cx="76200" cy="762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7-Point Star 9"/>
            <p:cNvSpPr/>
            <p:nvPr/>
          </p:nvSpPr>
          <p:spPr>
            <a:xfrm>
              <a:off x="8382000" y="2590800"/>
              <a:ext cx="76200" cy="762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7-Point Star 10"/>
            <p:cNvSpPr/>
            <p:nvPr/>
          </p:nvSpPr>
          <p:spPr>
            <a:xfrm>
              <a:off x="6298721" y="2573547"/>
              <a:ext cx="76200" cy="762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7-Point Star 11"/>
            <p:cNvSpPr/>
            <p:nvPr/>
          </p:nvSpPr>
          <p:spPr>
            <a:xfrm>
              <a:off x="2037272" y="4244196"/>
              <a:ext cx="76200" cy="762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7-Point Star 12"/>
            <p:cNvSpPr/>
            <p:nvPr/>
          </p:nvSpPr>
          <p:spPr>
            <a:xfrm>
              <a:off x="6246963" y="5070894"/>
              <a:ext cx="76200" cy="762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7-Point Star 13"/>
            <p:cNvSpPr/>
            <p:nvPr/>
          </p:nvSpPr>
          <p:spPr>
            <a:xfrm>
              <a:off x="8366184" y="3400246"/>
              <a:ext cx="76200" cy="762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7-Point Star 16"/>
            <p:cNvSpPr/>
            <p:nvPr/>
          </p:nvSpPr>
          <p:spPr>
            <a:xfrm>
              <a:off x="4176623" y="4245634"/>
              <a:ext cx="76200" cy="762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Enriched </a:t>
            </a:r>
            <a:r>
              <a:rPr lang="en-US" dirty="0" err="1" smtClean="0"/>
              <a:t>miRNA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1295401"/>
          <a:ext cx="5029201" cy="44177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97621"/>
                <a:gridCol w="2170299"/>
                <a:gridCol w="1761281"/>
              </a:tblGrid>
              <a:tr h="159550"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/>
                        <a:t>P-value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err="1" smtClean="0"/>
                        <a:t>miRNA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/>
                        <a:t>Module</a:t>
                      </a:r>
                      <a:endParaRPr lang="he-IL" sz="1200" dirty="0"/>
                    </a:p>
                  </a:txBody>
                  <a:tcPr/>
                </a:tc>
              </a:tr>
              <a:tr h="126310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Up_Module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</a:p>
                  </a:txBody>
                  <a:tcPr marL="9525" marR="9525" marT="9525" marB="0" anchor="b"/>
                </a:tc>
              </a:tr>
              <a:tr h="126310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mir-590/590-3p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Up_Module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</a:p>
                  </a:txBody>
                  <a:tcPr marL="9525" marR="9525" marT="9525" marB="0" anchor="b"/>
                </a:tc>
              </a:tr>
              <a:tr h="126310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mir-590/590-3p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Up_Module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6</a:t>
                      </a:r>
                    </a:p>
                  </a:txBody>
                  <a:tcPr marL="9525" marR="9525" marT="9525" marB="0" anchor="b"/>
                </a:tc>
              </a:tr>
              <a:tr h="126310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Up_Module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6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mir-106/302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mir-214/761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mir-15/16/195/424/497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mir-503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mir-377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</a:p>
                  </a:txBody>
                  <a:tcPr marL="9525" marR="9525" marT="9525" marB="0" anchor="b"/>
                </a:tc>
              </a:tr>
              <a:tr h="304695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mir-17-5p/20/93.mr/106/519.d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5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mir-411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7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mir-376c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7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7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mir-544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8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mir-214/761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8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mir-326/330/330-5p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</a:p>
                  </a:txBody>
                  <a:tcPr marL="9525" marR="9525" marT="9525" marB="0" anchor="b"/>
                </a:tc>
              </a:tr>
              <a:tr h="404414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mir-34a/34b-5p/34c/34c-5p/449/449abc/699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mir-103/107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13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019801"/>
            <a:ext cx="7924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Results of </a:t>
            </a:r>
            <a:r>
              <a:rPr lang="en-US" dirty="0" err="1" smtClean="0"/>
              <a:t>miRNA</a:t>
            </a:r>
            <a:r>
              <a:rPr lang="en-US" dirty="0" smtClean="0"/>
              <a:t> enrichment, using the FAME algorithm. All enriched modules are relatively small. The maximal size is 24 (Down module 5)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relevance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860" y="1466491"/>
            <a:ext cx="8382000" cy="4781909"/>
          </a:xfrm>
        </p:spPr>
        <p:txBody>
          <a:bodyPr>
            <a:noAutofit/>
          </a:bodyPr>
          <a:lstStyle/>
          <a:p>
            <a:pPr fontAlgn="b"/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mir-107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has been suggested to decrease during AD progression (Wang </a:t>
            </a:r>
            <a:r>
              <a:rPr lang="en-US" sz="1600" i="1" dirty="0" smtClean="0">
                <a:solidFill>
                  <a:srgbClr val="000000"/>
                </a:solidFill>
                <a:latin typeface="Arial"/>
              </a:rPr>
              <a:t>et al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. 2008, Lau and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</a:rPr>
              <a:t>Strooper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2010)</a:t>
            </a:r>
          </a:p>
          <a:p>
            <a:pPr fontAlgn="b"/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mir103,107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were also reported to be linked with cellular migrations (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</a:rPr>
              <a:t>Moncini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et al. 2011)</a:t>
            </a:r>
          </a:p>
          <a:p>
            <a:pPr fontAlgn="b"/>
            <a:r>
              <a:rPr lang="en-US" sz="1600" dirty="0" smtClean="0">
                <a:solidFill>
                  <a:srgbClr val="000000"/>
                </a:solidFill>
                <a:latin typeface="Arial"/>
              </a:rPr>
              <a:t>Increasing levels of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mir-34a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where associated with AD (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</a:rPr>
              <a:t>Cogswell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et a. 2008). Loss of mir-34a occurred in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</a:rPr>
              <a:t>neuroblastomas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()</a:t>
            </a:r>
          </a:p>
          <a:p>
            <a:pPr fontAlgn="b"/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 mir-34b\c 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were found down-regulated in PD-brain related study (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</a:rPr>
              <a:t>Minones-Moyano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et al. 2011)</a:t>
            </a:r>
          </a:p>
          <a:p>
            <a:pPr fontAlgn="b"/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mir-17-5p/20/93.mr/106/519.d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en-US" sz="1600" dirty="0" smtClean="0"/>
              <a:t>These </a:t>
            </a:r>
            <a:r>
              <a:rPr lang="en-US" sz="1600" dirty="0" err="1" smtClean="0"/>
              <a:t>miRNAs</a:t>
            </a:r>
            <a:r>
              <a:rPr lang="en-US" sz="1600" dirty="0" smtClean="0"/>
              <a:t> where  validated  to target APP and therefore have potential relevance to human neurodegenerative disorders (Lau and </a:t>
            </a:r>
            <a:r>
              <a:rPr lang="en-US" sz="1600" dirty="0" err="1" smtClean="0"/>
              <a:t>Strooper</a:t>
            </a:r>
            <a:r>
              <a:rPr lang="en-US" sz="1600" dirty="0" smtClean="0"/>
              <a:t> 2010) Down regulation of these </a:t>
            </a:r>
            <a:r>
              <a:rPr lang="en-US" sz="1600" dirty="0" err="1" smtClean="0"/>
              <a:t>miRNAs</a:t>
            </a:r>
            <a:r>
              <a:rPr lang="en-US" sz="1600" dirty="0" smtClean="0"/>
              <a:t> may favor high APP levels in AD (</a:t>
            </a:r>
            <a:r>
              <a:rPr lang="en-US" sz="1600" dirty="0" err="1" smtClean="0"/>
              <a:t>Maes</a:t>
            </a:r>
            <a:r>
              <a:rPr lang="en-US" sz="1600" dirty="0" smtClean="0"/>
              <a:t> </a:t>
            </a:r>
            <a:r>
              <a:rPr lang="en-US" sz="1600" i="1" dirty="0" smtClean="0"/>
              <a:t>et al.  2009</a:t>
            </a:r>
            <a:r>
              <a:rPr lang="en-US" sz="1600" dirty="0" smtClean="0"/>
              <a:t>)</a:t>
            </a:r>
          </a:p>
          <a:p>
            <a:pPr fontAlgn="b"/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mir-15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was predicted to target APP (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</a:rPr>
              <a:t>Cogswell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et al. 2008)</a:t>
            </a:r>
          </a:p>
          <a:p>
            <a:pPr fontAlgn="b"/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mir-497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regulates neural death in mice (Yin et al. 2010)</a:t>
            </a:r>
          </a:p>
          <a:p>
            <a:pPr fontAlgn="b"/>
            <a:r>
              <a:rPr lang="en-US" sz="1600" dirty="0" smtClean="0">
                <a:solidFill>
                  <a:srgbClr val="000000"/>
                </a:solidFill>
                <a:latin typeface="Arial"/>
              </a:rPr>
              <a:t>APP that is an important factor in AD interacts with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mir-106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 family (Hebert </a:t>
            </a:r>
            <a:r>
              <a:rPr lang="en-US" sz="1600" i="1" dirty="0" smtClean="0">
                <a:solidFill>
                  <a:srgbClr val="000000"/>
                </a:solidFill>
                <a:latin typeface="Arial"/>
              </a:rPr>
              <a:t>et al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. 2009)</a:t>
            </a:r>
          </a:p>
          <a:p>
            <a:pPr fontAlgn="b"/>
            <a:r>
              <a:rPr lang="en-US" sz="1600" dirty="0" smtClean="0">
                <a:solidFill>
                  <a:srgbClr val="000000"/>
                </a:solidFill>
                <a:latin typeface="Arial"/>
              </a:rPr>
              <a:t>SOD1 a gene related to ALS is a target of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mir-377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</a:rPr>
              <a:t>Milani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 et al. 2011)</a:t>
            </a:r>
            <a:endParaRPr lang="he-IL" sz="1600" dirty="0" smtClean="0">
              <a:solidFill>
                <a:srgbClr val="000000"/>
              </a:solidFill>
              <a:latin typeface="Arial"/>
            </a:endParaRPr>
          </a:p>
          <a:p>
            <a:pPr fontAlgn="b"/>
            <a:endParaRPr lang="he-IL" sz="1600" dirty="0" smtClean="0">
              <a:solidFill>
                <a:srgbClr val="000000"/>
              </a:solidFill>
              <a:latin typeface="Arial"/>
            </a:endParaRPr>
          </a:p>
          <a:p>
            <a:pPr fontAlgn="b"/>
            <a:endParaRPr lang="en-US" sz="1600" dirty="0" smtClean="0">
              <a:solidFill>
                <a:srgbClr val="000000"/>
              </a:solidFill>
              <a:latin typeface="Arial"/>
            </a:endParaRPr>
          </a:p>
          <a:p>
            <a:pPr fontAlgn="b"/>
            <a:endParaRPr lang="he-IL" sz="1600" dirty="0" smtClean="0">
              <a:solidFill>
                <a:srgbClr val="000000"/>
              </a:solidFill>
              <a:latin typeface="Arial"/>
            </a:endParaRPr>
          </a:p>
          <a:p>
            <a:pPr fontAlgn="b"/>
            <a:endParaRPr lang="en-US" sz="1600" dirty="0" smtClean="0"/>
          </a:p>
          <a:p>
            <a:pPr fontAlgn="b"/>
            <a:endParaRPr lang="he-IL" sz="1600" dirty="0" smtClean="0">
              <a:solidFill>
                <a:srgbClr val="000000"/>
              </a:solidFill>
              <a:latin typeface="Arial"/>
            </a:endParaRPr>
          </a:p>
          <a:p>
            <a:pPr fontAlgn="b"/>
            <a:endParaRPr lang="he-IL" sz="1600" dirty="0" smtClean="0">
              <a:solidFill>
                <a:srgbClr val="000000"/>
              </a:solidFill>
              <a:latin typeface="Arial"/>
            </a:endParaRPr>
          </a:p>
          <a:p>
            <a:endParaRPr lang="he-I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Results-Amadeus</a:t>
            </a:r>
            <a:endParaRPr lang="he-I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0373" y="1295400"/>
          <a:ext cx="8741227" cy="4590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65252"/>
                <a:gridCol w="1302590"/>
                <a:gridCol w="1124308"/>
                <a:gridCol w="667110"/>
                <a:gridCol w="1178944"/>
                <a:gridCol w="1403023"/>
              </a:tblGrid>
              <a:tr h="60380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genes functions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Similar Motifs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P-value</a:t>
                      </a:r>
                    </a:p>
                    <a:p>
                      <a:pPr algn="l" rtl="0"/>
                      <a:r>
                        <a:rPr lang="en-US" sz="1400" dirty="0" smtClean="0"/>
                        <a:t>(corrected)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Motif Type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Size (#coverage)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Module</a:t>
                      </a:r>
                      <a:endParaRPr lang="he-IL" sz="1400" dirty="0"/>
                    </a:p>
                  </a:txBody>
                  <a:tcPr/>
                </a:tc>
              </a:tr>
              <a:tr h="60380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New candidate?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N/A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9.6E-13</a:t>
                      </a:r>
                    </a:p>
                    <a:p>
                      <a:pPr algn="l" rtl="0"/>
                      <a:r>
                        <a:rPr lang="en-US" sz="1400" dirty="0" smtClean="0"/>
                        <a:t>(0.0178)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TF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38 (27)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err="1" smtClean="0"/>
                        <a:t>Down_Module</a:t>
                      </a:r>
                      <a:r>
                        <a:rPr lang="en-US" sz="1400" dirty="0" smtClean="0"/>
                        <a:t> 6</a:t>
                      </a:r>
                      <a:endParaRPr lang="he-IL" sz="1400" dirty="0"/>
                    </a:p>
                  </a:txBody>
                  <a:tcPr/>
                </a:tc>
              </a:tr>
              <a:tr h="1318658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SUT1 over-expression is</a:t>
                      </a:r>
                      <a:r>
                        <a:rPr lang="en-US" sz="1400" baseline="0" dirty="0" smtClean="0"/>
                        <a:t> related to sterol (anaerobic) uptake (Reiner </a:t>
                      </a:r>
                      <a:r>
                        <a:rPr lang="en-US" sz="1400" i="1" baseline="0" dirty="0" smtClean="0"/>
                        <a:t>et al</a:t>
                      </a:r>
                      <a:r>
                        <a:rPr lang="en-US" sz="1400" baseline="0" dirty="0" smtClean="0"/>
                        <a:t>. 2006)  and mitochondria activity.</a:t>
                      </a:r>
                    </a:p>
                    <a:p>
                      <a:pPr algn="l" rtl="0"/>
                      <a:r>
                        <a:rPr lang="en-US" sz="1400" baseline="0" dirty="0" smtClean="0"/>
                        <a:t>ADR1 activate enzymes required for aerobic metabolism after glucose exhaustion (Young et al. 2003)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 smtClean="0"/>
                        <a:t>ADR1</a:t>
                      </a:r>
                      <a:r>
                        <a:rPr lang="en-US" sz="1400" dirty="0" smtClean="0"/>
                        <a:t>, ECM22, YER184C,</a:t>
                      </a:r>
                    </a:p>
                    <a:p>
                      <a:pPr algn="l" rtl="0"/>
                      <a:r>
                        <a:rPr lang="en-US" sz="1400" dirty="0" smtClean="0"/>
                        <a:t>YLR278C, </a:t>
                      </a:r>
                      <a:r>
                        <a:rPr lang="en-US" sz="1400" b="1" dirty="0" smtClean="0"/>
                        <a:t>SUT1</a:t>
                      </a:r>
                      <a:r>
                        <a:rPr lang="en-US" sz="1400" dirty="0" smtClean="0"/>
                        <a:t>, HAP1, NHP10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6.1E-16</a:t>
                      </a:r>
                    </a:p>
                    <a:p>
                      <a:pPr algn="l" rtl="0"/>
                      <a:r>
                        <a:rPr lang="en-US" sz="1400" dirty="0" smtClean="0"/>
                        <a:t>(0.0034)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TF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170 (40)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err="1" smtClean="0"/>
                        <a:t>Up_Module</a:t>
                      </a:r>
                      <a:r>
                        <a:rPr lang="en-US" sz="1400" dirty="0" smtClean="0"/>
                        <a:t> 3</a:t>
                      </a:r>
                      <a:endParaRPr lang="he-IL" sz="1400" dirty="0"/>
                    </a:p>
                  </a:txBody>
                  <a:tcPr/>
                </a:tc>
              </a:tr>
              <a:tr h="1969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PDR1:pleiotropic</a:t>
                      </a:r>
                      <a:r>
                        <a:rPr lang="en-US" sz="1400" baseline="0" dirty="0" smtClean="0"/>
                        <a:t> drug resistance pathway (in yeast). This pathway is activated when the mitochondria is dysfunctional (</a:t>
                      </a:r>
                      <a:r>
                        <a:rPr lang="en-US" sz="1400" baseline="0" dirty="0" err="1" smtClean="0"/>
                        <a:t>Hallstrom</a:t>
                      </a:r>
                      <a:r>
                        <a:rPr lang="en-US" sz="1400" baseline="0" dirty="0" smtClean="0"/>
                        <a:t> and </a:t>
                      </a:r>
                      <a:r>
                        <a:rPr lang="en-US" sz="1400" baseline="0" dirty="0" err="1" smtClean="0"/>
                        <a:t>Moye</a:t>
                      </a:r>
                      <a:r>
                        <a:rPr lang="en-US" sz="1400" baseline="0" dirty="0" smtClean="0"/>
                        <a:t>-Rowley 2000)</a:t>
                      </a: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Sp1 abnormal expression was related to AD and </a:t>
                      </a:r>
                      <a:r>
                        <a:rPr lang="en-US" sz="1400" dirty="0" err="1" smtClean="0"/>
                        <a:t>tauopathies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Santpere</a:t>
                      </a:r>
                      <a:r>
                        <a:rPr lang="en-US" sz="1400" dirty="0" smtClean="0"/>
                        <a:t> et al. 2006)</a:t>
                      </a:r>
                      <a:endParaRPr lang="he-IL" sz="1400" dirty="0" smtClean="0"/>
                    </a:p>
                    <a:p>
                      <a:pPr algn="l" rtl="0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MAZ,Churchill,ZNF515,</a:t>
                      </a:r>
                      <a:r>
                        <a:rPr lang="en-US" sz="1400" b="1" dirty="0" smtClean="0"/>
                        <a:t>ADR1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="1" dirty="0" smtClean="0"/>
                        <a:t>PDR1</a:t>
                      </a:r>
                      <a:r>
                        <a:rPr lang="en-US" sz="1400" dirty="0" smtClean="0"/>
                        <a:t>,MOVO-B,ZMS1,MAZR,</a:t>
                      </a:r>
                      <a:r>
                        <a:rPr lang="en-US" sz="1400" b="1" dirty="0" smtClean="0"/>
                        <a:t>Sp1</a:t>
                      </a:r>
                      <a:r>
                        <a:rPr lang="en-US" sz="1400" dirty="0" smtClean="0"/>
                        <a:t>,SP4,RNF96,STRE,ADR1,STRE,MZF1,Tra-1,Zic3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1.0E-14</a:t>
                      </a:r>
                    </a:p>
                    <a:p>
                      <a:pPr algn="l" rtl="0"/>
                      <a:r>
                        <a:rPr lang="en-US" sz="1400" dirty="0" smtClean="0"/>
                        <a:t>(0.039)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TF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200 (38)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err="1" smtClean="0"/>
                        <a:t>Up_Module</a:t>
                      </a:r>
                      <a:r>
                        <a:rPr lang="en-US" sz="1400" dirty="0" smtClean="0"/>
                        <a:t> 1</a:t>
                      </a:r>
                      <a:endParaRPr lang="he-I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5943600"/>
            <a:ext cx="8839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The total number of motifs filtered before the bootstrap step: 5</a:t>
            </a:r>
            <a:endParaRPr lang="he-IL" sz="1600" dirty="0" smtClean="0"/>
          </a:p>
          <a:p>
            <a:r>
              <a:rPr lang="en-US" sz="1600" dirty="0" smtClean="0"/>
              <a:t>This transcription factor analysis indicates cellular up-regulation of pathways for overcoming dysfunctional mitochondria. </a:t>
            </a:r>
            <a:endParaRPr lang="he-I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II – Parkinson’s disease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Blood samples from 105 patients with PD, other neurodegenerative disease and healthy controls.</a:t>
            </a:r>
          </a:p>
          <a:p>
            <a:r>
              <a:rPr lang="en-US" dirty="0" smtClean="0"/>
              <a:t>The MATISSE step discovered 24 modules (13, down, 11 up) covering 1271 genes.</a:t>
            </a:r>
          </a:p>
          <a:p>
            <a:r>
              <a:rPr lang="en-US" dirty="0" smtClean="0"/>
              <a:t>Overall 15 modules were significantly enriched with some functionality.</a:t>
            </a:r>
          </a:p>
          <a:p>
            <a:r>
              <a:rPr lang="en-US" dirty="0" smtClean="0"/>
              <a:t>All types of advanced analysis yielded significant enrichments.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with standard analysis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SAM procedure did not find any differential genes  at 0.05 FDR correction level.</a:t>
            </a:r>
          </a:p>
          <a:p>
            <a:r>
              <a:rPr lang="en-US" dirty="0" smtClean="0"/>
              <a:t>Without correction for multiple testing 111 genes received a p-value &lt; 0.05 (using T-test). This group was divided to 47 down-regulated genes and 64 up-regulated genes.</a:t>
            </a:r>
          </a:p>
          <a:p>
            <a:r>
              <a:rPr lang="en-US" dirty="0" smtClean="0"/>
              <a:t>We used these groups as modules and ran all enrichments and motif finding analyses in the DCA flow.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results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DCA performs much better in all parameters.</a:t>
            </a:r>
          </a:p>
          <a:p>
            <a:r>
              <a:rPr lang="en-US" dirty="0" smtClean="0"/>
              <a:t>For discovering of </a:t>
            </a:r>
            <a:r>
              <a:rPr lang="en-US" dirty="0" err="1" smtClean="0"/>
              <a:t>cis</a:t>
            </a:r>
            <a:r>
              <a:rPr lang="en-US" dirty="0" smtClean="0"/>
              <a:t> regulatory factors: 26 vs. 4</a:t>
            </a:r>
            <a:endParaRPr lang="he-IL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2057400" y="1524000"/>
          <a:ext cx="5206081" cy="3054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Detected Modules</a:t>
            </a:r>
            <a:endParaRPr lang="he-IL" dirty="0"/>
          </a:p>
        </p:txBody>
      </p:sp>
      <p:pic>
        <p:nvPicPr>
          <p:cNvPr id="4" name="Content Placeholder 3" descr="Mean patterns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219200"/>
            <a:ext cx="8839200" cy="4953000"/>
          </a:xfrm>
        </p:spPr>
      </p:pic>
      <p:sp>
        <p:nvSpPr>
          <p:cNvPr id="5" name="TextBox 4"/>
          <p:cNvSpPr txBox="1"/>
          <p:nvPr/>
        </p:nvSpPr>
        <p:spPr>
          <a:xfrm>
            <a:off x="304800" y="6172200"/>
            <a:ext cx="8458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The MATISSE step discovered 24 modules for the PD data. This figure shows each model’s pattern averaged among the sample classes (Healthy, neurodegenerative disorders - NDD, PD). Marked modules where significantly enriched by a biological annotation.</a:t>
            </a:r>
            <a:endParaRPr lang="he-IL" sz="1200" dirty="0"/>
          </a:p>
        </p:txBody>
      </p:sp>
      <p:sp>
        <p:nvSpPr>
          <p:cNvPr id="6" name="7-Point Star 5"/>
          <p:cNvSpPr/>
          <p:nvPr/>
        </p:nvSpPr>
        <p:spPr>
          <a:xfrm>
            <a:off x="4038600" y="1371600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7-Point Star 6"/>
          <p:cNvSpPr/>
          <p:nvPr/>
        </p:nvSpPr>
        <p:spPr>
          <a:xfrm>
            <a:off x="6248400" y="1371600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7-Point Star 7"/>
          <p:cNvSpPr/>
          <p:nvPr/>
        </p:nvSpPr>
        <p:spPr>
          <a:xfrm>
            <a:off x="4038600" y="2209800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7-Point Star 8"/>
          <p:cNvSpPr/>
          <p:nvPr/>
        </p:nvSpPr>
        <p:spPr>
          <a:xfrm>
            <a:off x="1828800" y="1371600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7-Point Star 9"/>
          <p:cNvSpPr/>
          <p:nvPr/>
        </p:nvSpPr>
        <p:spPr>
          <a:xfrm>
            <a:off x="4029974" y="2994804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7-Point Star 10"/>
          <p:cNvSpPr/>
          <p:nvPr/>
        </p:nvSpPr>
        <p:spPr>
          <a:xfrm>
            <a:off x="1828800" y="3003430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7-Point Star 11"/>
          <p:cNvSpPr/>
          <p:nvPr/>
        </p:nvSpPr>
        <p:spPr>
          <a:xfrm>
            <a:off x="8489830" y="3797060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7-Point Star 12"/>
          <p:cNvSpPr/>
          <p:nvPr/>
        </p:nvSpPr>
        <p:spPr>
          <a:xfrm>
            <a:off x="4114800" y="4648200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7-Point Star 13"/>
          <p:cNvSpPr/>
          <p:nvPr/>
        </p:nvSpPr>
        <p:spPr>
          <a:xfrm>
            <a:off x="6324600" y="3810000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7-Point Star 14"/>
          <p:cNvSpPr/>
          <p:nvPr/>
        </p:nvSpPr>
        <p:spPr>
          <a:xfrm>
            <a:off x="1945256" y="3808563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7-Point Star 15"/>
          <p:cNvSpPr/>
          <p:nvPr/>
        </p:nvSpPr>
        <p:spPr>
          <a:xfrm>
            <a:off x="8498457" y="4615132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7-Point Star 16"/>
          <p:cNvSpPr/>
          <p:nvPr/>
        </p:nvSpPr>
        <p:spPr>
          <a:xfrm>
            <a:off x="6315974" y="5444706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7-Point Star 17"/>
          <p:cNvSpPr/>
          <p:nvPr/>
        </p:nvSpPr>
        <p:spPr>
          <a:xfrm>
            <a:off x="8481204" y="5444706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7-Point Star 18"/>
          <p:cNvSpPr/>
          <p:nvPr/>
        </p:nvSpPr>
        <p:spPr>
          <a:xfrm>
            <a:off x="4098985" y="3821502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7-Point Star 19"/>
          <p:cNvSpPr/>
          <p:nvPr/>
        </p:nvSpPr>
        <p:spPr>
          <a:xfrm>
            <a:off x="6315974" y="4599317"/>
            <a:ext cx="76200" cy="76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Enriched </a:t>
            </a:r>
            <a:r>
              <a:rPr lang="en-US" dirty="0" err="1" smtClean="0"/>
              <a:t>miRNA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1295400"/>
          <a:ext cx="5791200" cy="453395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7514"/>
                <a:gridCol w="2645545"/>
                <a:gridCol w="2028141"/>
              </a:tblGrid>
              <a:tr h="159550"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/>
                        <a:t>P-value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err="1" smtClean="0"/>
                        <a:t>miRNA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/>
                        <a:t>Module</a:t>
                      </a:r>
                      <a:endParaRPr lang="he-IL" sz="1200" dirty="0"/>
                    </a:p>
                  </a:txBody>
                  <a:tcPr/>
                </a:tc>
              </a:tr>
              <a:tr h="126310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mir-505.hm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Up_Module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7</a:t>
                      </a:r>
                    </a:p>
                  </a:txBody>
                  <a:tcPr marL="9525" marR="9525" marT="9525" marB="0" anchor="b"/>
                </a:tc>
              </a:tr>
              <a:tr h="126310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mir-17-5p/20/93.mr/106/519.d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Up_Module 7</a:t>
                      </a:r>
                    </a:p>
                  </a:txBody>
                  <a:tcPr marL="9525" marR="9525" marT="9525" marB="0" anchor="b"/>
                </a:tc>
              </a:tr>
              <a:tr h="126310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mir-139-5p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Up_Module 11</a:t>
                      </a:r>
                    </a:p>
                  </a:txBody>
                  <a:tcPr marL="9525" marR="9525" marT="9525" marB="0" anchor="b"/>
                </a:tc>
              </a:tr>
              <a:tr h="126310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mir-25/32/92/92ab/363/367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Up_Module 11</a:t>
                      </a:r>
                    </a:p>
                  </a:txBody>
                  <a:tcPr marL="9525" marR="9525" marT="9525" marB="0" anchor="b"/>
                </a:tc>
              </a:tr>
              <a:tr h="126310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mir-101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Up_Module 11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mir-30a/30a-5p/30b/30b-5p/30cde/384-5p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Up_Module 9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mir-15/16/195/424/497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Up_Module 9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mir-340/340-5p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6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mir-1/206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Down_Module 10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mir-106/302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Down_Module 13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mir-17-5p/20/93.mr/106/519.d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Down_Module 13</a:t>
                      </a:r>
                    </a:p>
                  </a:txBody>
                  <a:tcPr marL="9525" marR="9525" marT="9525" marB="0" anchor="b"/>
                </a:tc>
              </a:tr>
              <a:tr h="304695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mir-30a/30a-5p/30b/30b-5p/30cde/384-5p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Down_Module 13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mir-182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Down_Module 13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mir-141/200a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Down_Module 13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mir-140/140-5p/876-3p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8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mir-17-5p/20/93.mr/106/519.d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Down_Module 8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mir-30a/30a-5p/30b/30b-5p/30cde/384-5p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Down_Module 8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mir-148/152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Down_Module 9</a:t>
                      </a:r>
                    </a:p>
                  </a:txBody>
                  <a:tcPr marL="9525" marR="9525" marT="9525" marB="0" anchor="b"/>
                </a:tc>
              </a:tr>
              <a:tr h="404414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mir-23ab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Down_Module 9</a:t>
                      </a:r>
                    </a:p>
                  </a:txBody>
                  <a:tcPr marL="9525" marR="9525" marT="9525" marB="0" anchor="b"/>
                </a:tc>
              </a:tr>
              <a:tr h="204977"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mir-145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Down_Module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019801"/>
            <a:ext cx="7924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Results of </a:t>
            </a:r>
            <a:r>
              <a:rPr lang="en-US" dirty="0" err="1" smtClean="0"/>
              <a:t>miRNA</a:t>
            </a:r>
            <a:r>
              <a:rPr lang="en-US" dirty="0" smtClean="0"/>
              <a:t> enrichment, using the FAME algorithm. All enriched modules are relatively small. The maximal size is 9 (Down modules 8,9 and Up module 7)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correlation score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/>
          <a:lstStyle/>
          <a:p>
            <a:r>
              <a:rPr lang="en-US" dirty="0" smtClean="0"/>
              <a:t>If we assume independence then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therefore can assign a T-score for each pair of genes (the above equation is the null hypothesis).</a:t>
            </a:r>
          </a:p>
          <a:p>
            <a:r>
              <a:rPr lang="en-US" dirty="0" smtClean="0"/>
              <a:t>In this process we can use any similarity\correlation function. We used Spearman correlation coefficient.</a:t>
            </a:r>
          </a:p>
          <a:p>
            <a:endParaRPr lang="en-US" dirty="0" smtClean="0"/>
          </a:p>
        </p:txBody>
      </p:sp>
      <p:graphicFrame>
        <p:nvGraphicFramePr>
          <p:cNvPr id="8" name="Object 7"/>
          <p:cNvGraphicFramePr>
            <a:graphicFrameLocks/>
          </p:cNvGraphicFramePr>
          <p:nvPr/>
        </p:nvGraphicFramePr>
        <p:xfrm>
          <a:off x="1524000" y="1397002"/>
          <a:ext cx="6096000" cy="4064000"/>
        </p:xfrm>
        <a:graphic>
          <a:graphicData uri="http://schemas.openxmlformats.org/presentationml/2006/ole">
            <p:oleObj spid="_x0000_s2051" name="Equation" r:id="rId3" imgW="0" imgH="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057400" y="2362200"/>
          <a:ext cx="4871357" cy="762000"/>
        </p:xfrm>
        <a:graphic>
          <a:graphicData uri="http://schemas.openxmlformats.org/presentationml/2006/ole">
            <p:oleObj spid="_x0000_s2054" name="Equation" r:id="rId4" imgW="227304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relevance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mir-1</a:t>
            </a:r>
            <a:r>
              <a:rPr lang="en-US" sz="1600" dirty="0" smtClean="0"/>
              <a:t> and </a:t>
            </a:r>
            <a:r>
              <a:rPr lang="en-US" sz="1600" b="1" dirty="0" smtClean="0"/>
              <a:t>mir-30a</a:t>
            </a:r>
            <a:r>
              <a:rPr lang="en-US" sz="1600" dirty="0" smtClean="0"/>
              <a:t> where associated with PD in a recent blood samples study (</a:t>
            </a:r>
            <a:r>
              <a:rPr lang="en-US" sz="1600" dirty="0" err="1" smtClean="0"/>
              <a:t>Margis</a:t>
            </a:r>
            <a:r>
              <a:rPr lang="en-US" sz="1600" dirty="0" smtClean="0"/>
              <a:t> et al. 2011)</a:t>
            </a:r>
          </a:p>
          <a:p>
            <a:r>
              <a:rPr lang="en-US" sz="1600" dirty="0" smtClean="0"/>
              <a:t>The following miRNAs where also found in the AD case study: </a:t>
            </a:r>
            <a:r>
              <a:rPr lang="en-US" sz="1600" b="1" dirty="0" smtClean="0">
                <a:solidFill>
                  <a:srgbClr val="000000"/>
                </a:solidFill>
              </a:rPr>
              <a:t>mir-17-5p/20/93.mr/106/519.d</a:t>
            </a:r>
            <a:r>
              <a:rPr lang="en-US" sz="1600" b="1" dirty="0" smtClean="0"/>
              <a:t> , </a:t>
            </a:r>
            <a:r>
              <a:rPr lang="en-US" sz="1600" b="1" dirty="0" smtClean="0">
                <a:solidFill>
                  <a:srgbClr val="000000"/>
                </a:solidFill>
              </a:rPr>
              <a:t>mir-106/302, mir-15/16/195/424/497 </a:t>
            </a:r>
            <a:r>
              <a:rPr lang="en-US" sz="1600" dirty="0" smtClean="0">
                <a:solidFill>
                  <a:srgbClr val="000000"/>
                </a:solidFill>
              </a:rPr>
              <a:t>(p=0.011)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In a study by </a:t>
            </a:r>
            <a:r>
              <a:rPr lang="en-US" sz="1600" dirty="0" err="1" smtClean="0">
                <a:solidFill>
                  <a:srgbClr val="000000"/>
                </a:solidFill>
              </a:rPr>
              <a:t>Mellios</a:t>
            </a:r>
            <a:r>
              <a:rPr lang="en-US" sz="1600" dirty="0" smtClean="0">
                <a:solidFill>
                  <a:srgbClr val="000000"/>
                </a:solidFill>
              </a:rPr>
              <a:t> et al. (2008) two </a:t>
            </a:r>
            <a:r>
              <a:rPr lang="en-US" sz="1600" dirty="0" err="1" smtClean="0">
                <a:solidFill>
                  <a:srgbClr val="000000"/>
                </a:solidFill>
              </a:rPr>
              <a:t>miRNAs</a:t>
            </a:r>
            <a:r>
              <a:rPr lang="en-US" sz="1600" dirty="0" smtClean="0">
                <a:solidFill>
                  <a:srgbClr val="000000"/>
                </a:solidFill>
              </a:rPr>
              <a:t> were found to regulate </a:t>
            </a:r>
            <a:r>
              <a:rPr lang="en-US" sz="1600" dirty="0" smtClean="0"/>
              <a:t>brain-derived </a:t>
            </a:r>
            <a:r>
              <a:rPr lang="en-US" sz="1600" dirty="0" err="1" smtClean="0"/>
              <a:t>neurotrophic</a:t>
            </a:r>
            <a:r>
              <a:rPr lang="en-US" sz="1600" dirty="0" smtClean="0"/>
              <a:t> factor (BDNF) that is developmentally regulated in prefrontal cortex (PFC). Both </a:t>
            </a:r>
            <a:r>
              <a:rPr lang="en-US" sz="1600" dirty="0" err="1" smtClean="0"/>
              <a:t>miRNAs</a:t>
            </a:r>
            <a:r>
              <a:rPr lang="en-US" sz="1600" dirty="0" smtClean="0"/>
              <a:t>: </a:t>
            </a:r>
            <a:r>
              <a:rPr lang="en-US" sz="1600" b="1" dirty="0" smtClean="0"/>
              <a:t>miR-30a-5p</a:t>
            </a:r>
            <a:r>
              <a:rPr lang="en-US" sz="1600" dirty="0" smtClean="0"/>
              <a:t> and </a:t>
            </a:r>
            <a:r>
              <a:rPr lang="en-US" sz="1600" b="1" dirty="0" smtClean="0"/>
              <a:t>miR-195</a:t>
            </a:r>
            <a:r>
              <a:rPr lang="en-US" sz="1600" dirty="0" smtClean="0"/>
              <a:t> where detected using the DCA flow.</a:t>
            </a:r>
          </a:p>
          <a:p>
            <a:r>
              <a:rPr lang="en-US" sz="1600" b="1" dirty="0" smtClean="0"/>
              <a:t>miR-145</a:t>
            </a:r>
            <a:r>
              <a:rPr lang="en-US" sz="1600" dirty="0" smtClean="0"/>
              <a:t> and miR-143 regulate smooth muscle cell fate and plasticity (</a:t>
            </a:r>
            <a:r>
              <a:rPr lang="en-US" sz="1600" dirty="0" err="1" smtClean="0"/>
              <a:t>Cordes</a:t>
            </a:r>
            <a:r>
              <a:rPr lang="en-US" sz="1600" dirty="0" smtClean="0"/>
              <a:t> et al. 2009) Mice lacking miR-145 fail to develop lesions in response to vascular injury (</a:t>
            </a:r>
            <a:r>
              <a:rPr lang="en-US" sz="1600" dirty="0" err="1" smtClean="0"/>
              <a:t>Xin</a:t>
            </a:r>
            <a:r>
              <a:rPr lang="en-US" sz="1600" dirty="0" smtClean="0"/>
              <a:t> et al. 2009). Diminished </a:t>
            </a:r>
            <a:r>
              <a:rPr lang="en-US" sz="1600" dirty="0" err="1" smtClean="0"/>
              <a:t>cerebrovascular</a:t>
            </a:r>
            <a:r>
              <a:rPr lang="en-US" sz="1600" dirty="0" smtClean="0"/>
              <a:t> function, for example a reduction in the blood flow, has been associated with or was suspected to precede neurodegeneration (</a:t>
            </a:r>
            <a:r>
              <a:rPr lang="en-US" sz="1600" dirty="0" err="1" smtClean="0"/>
              <a:t>Zhong</a:t>
            </a:r>
            <a:r>
              <a:rPr lang="en-US" sz="1600" dirty="0" smtClean="0"/>
              <a:t> et al. 2008, Bell et al. 2010).</a:t>
            </a:r>
          </a:p>
          <a:p>
            <a:r>
              <a:rPr lang="en-US" sz="1600" dirty="0" err="1" smtClean="0"/>
              <a:t>Sittrich</a:t>
            </a:r>
            <a:r>
              <a:rPr lang="en-US" sz="1600" dirty="0" smtClean="0"/>
              <a:t> et al. (2010) demonstrated a central role for </a:t>
            </a:r>
            <a:r>
              <a:rPr lang="en-US" sz="1600" b="1" dirty="0" smtClean="0"/>
              <a:t>miR-182</a:t>
            </a:r>
            <a:r>
              <a:rPr lang="en-US" sz="1600" dirty="0" smtClean="0"/>
              <a:t> in the physiological regulation of IL-2-driven helper T cell–mediated immune responses and open new therapeutic possibilities. Our results indicate down regulation of pathways related to this </a:t>
            </a:r>
            <a:r>
              <a:rPr lang="en-US" sz="1600" dirty="0" err="1" smtClean="0"/>
              <a:t>miRNA</a:t>
            </a:r>
            <a:r>
              <a:rPr lang="en-US" sz="1600" dirty="0" smtClean="0"/>
              <a:t> in PBMCs of PD patients.</a:t>
            </a:r>
          </a:p>
          <a:p>
            <a:r>
              <a:rPr lang="en-US" sz="1600" dirty="0" smtClean="0"/>
              <a:t> </a:t>
            </a:r>
            <a:r>
              <a:rPr lang="en-US" sz="1600" b="1" dirty="0" smtClean="0"/>
              <a:t>mir-15</a:t>
            </a:r>
            <a:r>
              <a:rPr lang="en-US" sz="1600" dirty="0" smtClean="0"/>
              <a:t> and </a:t>
            </a:r>
            <a:r>
              <a:rPr lang="en-US" sz="1600" b="1" dirty="0" smtClean="0"/>
              <a:t>16</a:t>
            </a:r>
            <a:r>
              <a:rPr lang="en-US" sz="1600" dirty="0" smtClean="0"/>
              <a:t> induce apoptosis (</a:t>
            </a:r>
            <a:r>
              <a:rPr lang="en-US" sz="1600" dirty="0" err="1" smtClean="0"/>
              <a:t>Cimminio</a:t>
            </a:r>
            <a:r>
              <a:rPr lang="en-US" sz="1600" dirty="0" smtClean="0"/>
              <a:t> et al. 2005)</a:t>
            </a:r>
          </a:p>
          <a:p>
            <a:endParaRPr lang="en-US" sz="1600" dirty="0" smtClean="0"/>
          </a:p>
          <a:p>
            <a:endParaRPr lang="he-I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Enriched transcription factors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828800"/>
          <a:ext cx="6096000" cy="1396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52000"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smtClean="0"/>
                        <a:t>P-value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smtClean="0"/>
                        <a:t>Transcription Factor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smtClean="0"/>
                        <a:t>Module</a:t>
                      </a:r>
                      <a:endParaRPr lang="he-IL" sz="18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M00258[ISRE]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Up_Module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6</a:t>
                      </a: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7.12E-05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M00453[IRF-7]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Up_Module 6</a:t>
                      </a: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M00062[IRF-1]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Up_Module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1524000"/>
            <a:ext cx="70104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PRIMA results on the PD data. Three transcription factors were detected after 0.05 </a:t>
            </a:r>
            <a:r>
              <a:rPr lang="en-US" sz="1200" dirty="0" err="1" smtClean="0"/>
              <a:t>Bonferonni</a:t>
            </a:r>
            <a:r>
              <a:rPr lang="en-US" sz="1200" dirty="0" smtClean="0"/>
              <a:t> correction.</a:t>
            </a:r>
            <a:endParaRPr lang="he-IL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733800"/>
            <a:ext cx="8686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These factors are relevant to innate and adaptive immune responses. IRF-1 is related to MHC-II, a key factor of antigen presenting and is expressed in </a:t>
            </a:r>
            <a:r>
              <a:rPr lang="en-US" dirty="0" err="1" smtClean="0"/>
              <a:t>dendritic</a:t>
            </a:r>
            <a:r>
              <a:rPr lang="en-US" dirty="0" smtClean="0"/>
              <a:t> cells, B-cells and microglia. ISRE,IRF-7 and IRF-1 were linked to immune response to viral infection.</a:t>
            </a:r>
          </a:p>
          <a:p>
            <a:pPr>
              <a:buFont typeface="Arial" pitchFamily="34" charset="0"/>
              <a:buChar char="•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Results-Amadeus</a:t>
            </a:r>
            <a:endParaRPr lang="he-I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52600" y="1295400"/>
          <a:ext cx="5675975" cy="2819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02590"/>
                <a:gridCol w="1017916"/>
                <a:gridCol w="773502"/>
                <a:gridCol w="1178944"/>
                <a:gridCol w="1403023"/>
              </a:tblGrid>
              <a:tr h="60380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Similar Motifs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P-value</a:t>
                      </a:r>
                    </a:p>
                    <a:p>
                      <a:pPr algn="l" rtl="0"/>
                      <a:r>
                        <a:rPr lang="en-US" sz="1400" dirty="0" smtClean="0"/>
                        <a:t>(corrected)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Motif Type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Size (#coverage)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Module</a:t>
                      </a:r>
                      <a:endParaRPr lang="he-IL" sz="1400" dirty="0"/>
                    </a:p>
                  </a:txBody>
                  <a:tcPr/>
                </a:tc>
              </a:tr>
              <a:tr h="60380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Zfp281, Tra-1, ASR-1, </a:t>
                      </a:r>
                      <a:r>
                        <a:rPr lang="en-US" sz="1400" b="1" dirty="0" smtClean="0"/>
                        <a:t>Sp1</a:t>
                      </a:r>
                      <a:r>
                        <a:rPr lang="en-US" sz="1400" dirty="0" smtClean="0"/>
                        <a:t>, UF1H3BETA, </a:t>
                      </a:r>
                      <a:r>
                        <a:rPr lang="en-US" sz="1400" b="1" dirty="0" smtClean="0"/>
                        <a:t>MOVO-B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b="1" dirty="0" smtClean="0"/>
                        <a:t>Sp4</a:t>
                      </a:r>
                      <a:r>
                        <a:rPr lang="en-US" sz="1400" dirty="0" smtClean="0"/>
                        <a:t>, PCF2, DREB1B, CKROX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1.6E-12</a:t>
                      </a:r>
                    </a:p>
                    <a:p>
                      <a:pPr algn="l" rtl="0"/>
                      <a:r>
                        <a:rPr lang="en-US" sz="1400" dirty="0" smtClean="0"/>
                        <a:t>(0.037)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TF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163(54)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err="1" smtClean="0"/>
                        <a:t>Up_Module</a:t>
                      </a:r>
                      <a:r>
                        <a:rPr lang="en-US" sz="1400" dirty="0" smtClean="0"/>
                        <a:t> 2</a:t>
                      </a:r>
                      <a:endParaRPr lang="he-IL" sz="1400" dirty="0"/>
                    </a:p>
                  </a:txBody>
                  <a:tcPr/>
                </a:tc>
              </a:tr>
              <a:tr h="84400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NA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1.3E-12</a:t>
                      </a:r>
                    </a:p>
                    <a:p>
                      <a:pPr algn="l" rtl="0"/>
                      <a:r>
                        <a:rPr lang="en-US" sz="1400" dirty="0" smtClean="0"/>
                        <a:t>(0.04)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err="1" smtClean="0"/>
                        <a:t>miRNA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73(26)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err="1" smtClean="0"/>
                        <a:t>Down_Module</a:t>
                      </a:r>
                      <a:r>
                        <a:rPr lang="en-US" sz="1400" dirty="0" smtClean="0"/>
                        <a:t> 7</a:t>
                      </a:r>
                      <a:endParaRPr lang="he-I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572000"/>
            <a:ext cx="8534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total number of motifs filtered before the bootstrap step: 3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DCA biological analysis flow is disease specific.</a:t>
            </a:r>
          </a:p>
          <a:p>
            <a:r>
              <a:rPr lang="en-US" dirty="0" smtClean="0"/>
              <a:t>By looking at disease specific pairs of differentially correlated genes, DCA extract modules that are highly enriched with </a:t>
            </a:r>
            <a:r>
              <a:rPr lang="en-US" dirty="0" err="1" smtClean="0"/>
              <a:t>cis</a:t>
            </a:r>
            <a:r>
              <a:rPr lang="en-US" dirty="0" smtClean="0"/>
              <a:t> regulatory factors. This analysis out-performs standard differential expression analysis.</a:t>
            </a:r>
          </a:p>
          <a:p>
            <a:r>
              <a:rPr lang="en-US" dirty="0" smtClean="0"/>
              <a:t>The DCA flow can detect significantly enriched biological processes and pathways. </a:t>
            </a:r>
          </a:p>
          <a:p>
            <a:r>
              <a:rPr lang="en-US" dirty="0" smtClean="0"/>
              <a:t>We found a significant overlap between PD and AD cases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1053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" dirty="0" err="1" smtClean="0"/>
              <a:t>miRNAs</a:t>
            </a:r>
            <a:endParaRPr lang="en-US" sz="800" dirty="0" smtClean="0"/>
          </a:p>
          <a:p>
            <a:r>
              <a:rPr lang="en-US" sz="800" dirty="0" smtClean="0"/>
              <a:t>Wang WX, Rajeev BW, Stromberg AJ, </a:t>
            </a:r>
            <a:r>
              <a:rPr lang="en-US" sz="800" dirty="0" err="1" smtClean="0"/>
              <a:t>Ren</a:t>
            </a:r>
            <a:r>
              <a:rPr lang="en-US" sz="800" dirty="0" smtClean="0"/>
              <a:t> N, Tang G, Huang Q, </a:t>
            </a:r>
            <a:r>
              <a:rPr lang="en-US" sz="800" dirty="0" err="1" smtClean="0"/>
              <a:t>Rigoutsos</a:t>
            </a:r>
            <a:r>
              <a:rPr lang="en-US" sz="800" dirty="0" smtClean="0"/>
              <a:t> I, Nelson PT. The expression of </a:t>
            </a:r>
            <a:r>
              <a:rPr lang="en-US" sz="800" dirty="0" err="1" smtClean="0"/>
              <a:t>microRNA</a:t>
            </a:r>
            <a:r>
              <a:rPr lang="en-US" sz="800" dirty="0" smtClean="0"/>
              <a:t> miR-107 decreases early in Alzheimer's disease and may accelerate disease progression through regulation of beta-site </a:t>
            </a:r>
            <a:r>
              <a:rPr lang="en-US" sz="800" dirty="0" err="1" smtClean="0"/>
              <a:t>amyloid</a:t>
            </a:r>
            <a:r>
              <a:rPr lang="en-US" sz="800" dirty="0" smtClean="0"/>
              <a:t> precursor protein-cleaving enzyme 1. J. </a:t>
            </a:r>
            <a:r>
              <a:rPr lang="en-US" sz="800" dirty="0" err="1" smtClean="0"/>
              <a:t>Neurosci</a:t>
            </a:r>
            <a:r>
              <a:rPr lang="en-US" sz="800" dirty="0" smtClean="0"/>
              <a:t>. 2008;28:1213-1223.</a:t>
            </a:r>
          </a:p>
          <a:p>
            <a:r>
              <a:rPr lang="en-US" sz="800" dirty="0" smtClean="0"/>
              <a:t>Pierre </a:t>
            </a:r>
            <a:r>
              <a:rPr lang="en-US" sz="800" dirty="0" err="1" smtClean="0"/>
              <a:t>Laua</a:t>
            </a:r>
            <a:r>
              <a:rPr lang="en-US" sz="800" dirty="0" smtClean="0"/>
              <a:t>, b and Bart de </a:t>
            </a:r>
            <a:r>
              <a:rPr lang="en-US" sz="800" dirty="0" err="1" smtClean="0"/>
              <a:t>Strooper</a:t>
            </a:r>
            <a:r>
              <a:rPr lang="en-US" sz="800" dirty="0" smtClean="0"/>
              <a:t>, </a:t>
            </a:r>
            <a:r>
              <a:rPr lang="en-US" sz="800" dirty="0" err="1" smtClean="0"/>
              <a:t>Dysregulated</a:t>
            </a:r>
            <a:r>
              <a:rPr lang="en-US" sz="800" dirty="0" smtClean="0"/>
              <a:t> </a:t>
            </a:r>
            <a:r>
              <a:rPr lang="en-US" sz="800" dirty="0" err="1" smtClean="0"/>
              <a:t>microRNAs</a:t>
            </a:r>
            <a:r>
              <a:rPr lang="en-US" sz="800" dirty="0" smtClean="0"/>
              <a:t> in neurodegenerative disorders Seminars in Cell &amp; Developmental Biology Volume 21, Issue 7, September 2010, Pages 768-773</a:t>
            </a:r>
          </a:p>
          <a:p>
            <a:r>
              <a:rPr lang="en-US" sz="800" dirty="0" err="1" smtClean="0"/>
              <a:t>Cogswell</a:t>
            </a:r>
            <a:r>
              <a:rPr lang="en-US" sz="800" dirty="0" smtClean="0"/>
              <a:t> JP, Ward J, Taylor IA, Waters M, Shi YL, Cannon B, </a:t>
            </a:r>
            <a:r>
              <a:rPr lang="en-US" sz="800" dirty="0" err="1" smtClean="0"/>
              <a:t>Kelnar</a:t>
            </a:r>
            <a:r>
              <a:rPr lang="en-US" sz="800" dirty="0" smtClean="0"/>
              <a:t> K, </a:t>
            </a:r>
            <a:r>
              <a:rPr lang="en-US" sz="800" dirty="0" err="1" smtClean="0"/>
              <a:t>Kemppainen</a:t>
            </a:r>
            <a:r>
              <a:rPr lang="en-US" sz="800" dirty="0" smtClean="0"/>
              <a:t> D, Brown C, Chen RK, </a:t>
            </a:r>
            <a:r>
              <a:rPr lang="en-US" sz="800" dirty="0" err="1" smtClean="0"/>
              <a:t>Prinjha</a:t>
            </a:r>
            <a:r>
              <a:rPr lang="en-US" sz="800" dirty="0" smtClean="0"/>
              <a:t> JC, Richardson AM, Saunders AD, Roses J, Richards CA. Identification of </a:t>
            </a:r>
            <a:r>
              <a:rPr lang="en-US" sz="800" dirty="0" err="1" smtClean="0"/>
              <a:t>miRNA</a:t>
            </a:r>
            <a:r>
              <a:rPr lang="en-US" sz="800" dirty="0" smtClean="0"/>
              <a:t> changes in Alzheimer's disease brain and CSF yields putative biomarkers and insights into disease pathways. J. </a:t>
            </a:r>
            <a:r>
              <a:rPr lang="en-US" sz="800" dirty="0" err="1" smtClean="0"/>
              <a:t>Alzheimers</a:t>
            </a:r>
            <a:r>
              <a:rPr lang="en-US" sz="800" dirty="0" smtClean="0"/>
              <a:t> Disease. 2008;14:27–41</a:t>
            </a:r>
          </a:p>
          <a:p>
            <a:r>
              <a:rPr lang="en-US" sz="800" dirty="0" smtClean="0"/>
              <a:t>Olivier C Maes,1 Howard M Chertkow,1,2 Eugenia Wang,3* and Hyman M Schipper1,2* </a:t>
            </a:r>
            <a:r>
              <a:rPr lang="en-US" sz="800" dirty="0" err="1" smtClean="0"/>
              <a:t>MicroRNA</a:t>
            </a:r>
            <a:r>
              <a:rPr lang="en-US" sz="800" dirty="0" smtClean="0"/>
              <a:t>: Implications for Alzheimer Disease and other Human CNS Disorders</a:t>
            </a:r>
          </a:p>
          <a:p>
            <a:r>
              <a:rPr lang="en-US" sz="800" dirty="0" smtClean="0"/>
              <a:t>PamelaMilani,1, 2 Stella Gagliardi,1 </a:t>
            </a:r>
            <a:r>
              <a:rPr lang="en-US" sz="800" dirty="0" err="1" smtClean="0"/>
              <a:t>Emanuela</a:t>
            </a:r>
            <a:r>
              <a:rPr lang="en-US" sz="800" dirty="0" smtClean="0"/>
              <a:t> Cova,1 and Cristina Cereda1 SOD1 Transcriptional and Posttranscriptional Regulation and Its Potential Implications in ALS</a:t>
            </a:r>
          </a:p>
          <a:p>
            <a:r>
              <a:rPr lang="en-US" sz="800" dirty="0" err="1" smtClean="0"/>
              <a:t>Moncini</a:t>
            </a:r>
            <a:r>
              <a:rPr lang="en-US" sz="800" dirty="0" smtClean="0"/>
              <a:t> et al. The Role of miR-103 and miR-107 in Regulation of CDK5R1 Expression and in Cellular Migration</a:t>
            </a:r>
          </a:p>
          <a:p>
            <a:r>
              <a:rPr lang="en-US" sz="800" dirty="0" smtClean="0"/>
              <a:t>Elena </a:t>
            </a:r>
            <a:r>
              <a:rPr lang="en-US" sz="800" dirty="0" err="1" smtClean="0"/>
              <a:t>Miñones-Moyano</a:t>
            </a:r>
            <a:r>
              <a:rPr lang="en-US" sz="800" dirty="0" smtClean="0"/>
              <a:t>  </a:t>
            </a:r>
            <a:r>
              <a:rPr lang="en-US" sz="800" dirty="0" err="1" smtClean="0"/>
              <a:t>MicroRNA</a:t>
            </a:r>
            <a:r>
              <a:rPr lang="en-US" sz="800" dirty="0" smtClean="0"/>
              <a:t> profiling of Parkinson's disease brains identifies early </a:t>
            </a:r>
            <a:r>
              <a:rPr lang="en-US" sz="800" dirty="0" err="1" smtClean="0"/>
              <a:t>downregulation</a:t>
            </a:r>
            <a:r>
              <a:rPr lang="en-US" sz="800" dirty="0" smtClean="0"/>
              <a:t> of miR-34b/c which modulate mitochondrial function</a:t>
            </a:r>
          </a:p>
          <a:p>
            <a:r>
              <a:rPr lang="en-US" sz="800" dirty="0" smtClean="0"/>
              <a:t>Regina </a:t>
            </a:r>
            <a:r>
              <a:rPr lang="en-US" sz="800" dirty="0" err="1" smtClean="0"/>
              <a:t>Margisa,c</a:t>
            </a:r>
            <a:r>
              <a:rPr lang="en-US" sz="800" dirty="0" smtClean="0"/>
              <a:t>, </a:t>
            </a:r>
            <a:r>
              <a:rPr lang="en-US" sz="800" dirty="0" err="1" smtClean="0"/>
              <a:t>Rogério</a:t>
            </a:r>
            <a:r>
              <a:rPr lang="en-US" sz="800" dirty="0" smtClean="0"/>
              <a:t> </a:t>
            </a:r>
            <a:r>
              <a:rPr lang="en-US" sz="800" dirty="0" err="1" smtClean="0"/>
              <a:t>Margisb,c</a:t>
            </a:r>
            <a:r>
              <a:rPr lang="en-US" sz="800" dirty="0" smtClean="0"/>
              <a:t>,∗, Carlos R.M. </a:t>
            </a:r>
            <a:r>
              <a:rPr lang="en-US" sz="800" dirty="0" err="1" smtClean="0"/>
              <a:t>Riedera</a:t>
            </a:r>
            <a:r>
              <a:rPr lang="en-US" sz="800" dirty="0" smtClean="0"/>
              <a:t> Identification of blood </a:t>
            </a:r>
            <a:r>
              <a:rPr lang="en-US" sz="800" dirty="0" err="1" smtClean="0"/>
              <a:t>microRNAs</a:t>
            </a:r>
            <a:r>
              <a:rPr lang="en-US" sz="800" dirty="0" smtClean="0"/>
              <a:t> associated to </a:t>
            </a:r>
            <a:r>
              <a:rPr lang="en-US" sz="800" dirty="0" err="1" smtClean="0"/>
              <a:t>Parkinsonˇıs</a:t>
            </a:r>
            <a:r>
              <a:rPr lang="en-US" sz="800" dirty="0" smtClean="0"/>
              <a:t> disease</a:t>
            </a:r>
          </a:p>
          <a:p>
            <a:r>
              <a:rPr lang="en-US" sz="800" dirty="0" err="1" smtClean="0"/>
              <a:t>Nikolaos</a:t>
            </a:r>
            <a:r>
              <a:rPr lang="en-US" sz="800" dirty="0" smtClean="0"/>
              <a:t> Mellios1,2, </a:t>
            </a:r>
            <a:r>
              <a:rPr lang="en-US" sz="800" dirty="0" err="1" smtClean="0"/>
              <a:t>Hsien</a:t>
            </a:r>
            <a:r>
              <a:rPr lang="en-US" sz="800" dirty="0" smtClean="0"/>
              <a:t>-Sung Huang1,2, Anastasia Grigorenko1, </a:t>
            </a:r>
            <a:r>
              <a:rPr lang="en-US" sz="800" dirty="0" err="1" smtClean="0"/>
              <a:t>Evgeny</a:t>
            </a:r>
            <a:r>
              <a:rPr lang="en-US" sz="800" dirty="0" smtClean="0"/>
              <a:t> Rogaev1 and </a:t>
            </a:r>
            <a:r>
              <a:rPr lang="en-US" sz="800" dirty="0" err="1" smtClean="0"/>
              <a:t>Schahram</a:t>
            </a:r>
            <a:r>
              <a:rPr lang="en-US" sz="800" dirty="0" smtClean="0"/>
              <a:t> Akbarian1, A set of differentially expressed </a:t>
            </a:r>
            <a:r>
              <a:rPr lang="en-US" sz="800" dirty="0" err="1" smtClean="0"/>
              <a:t>miRNAs</a:t>
            </a:r>
            <a:r>
              <a:rPr lang="en-US" sz="800" dirty="0" smtClean="0"/>
              <a:t>, including miR-30a-5p, act as post-transcriptional inhibitors of BDNF in prefrontal cortex</a:t>
            </a:r>
          </a:p>
          <a:p>
            <a:r>
              <a:rPr lang="en-US" sz="800" dirty="0" smtClean="0"/>
              <a:t>K.R. </a:t>
            </a:r>
            <a:r>
              <a:rPr lang="en-US" sz="800" dirty="0" err="1" smtClean="0"/>
              <a:t>Cordes</a:t>
            </a:r>
            <a:r>
              <a:rPr lang="en-US" sz="800" dirty="0" smtClean="0"/>
              <a:t>, N.T. </a:t>
            </a:r>
            <a:r>
              <a:rPr lang="en-US" sz="800" dirty="0" err="1" smtClean="0"/>
              <a:t>Sheehy</a:t>
            </a:r>
            <a:r>
              <a:rPr lang="en-US" sz="800" dirty="0" smtClean="0"/>
              <a:t>, M.P. White, E.C. Berry, S.U. Morton, A.N. </a:t>
            </a:r>
            <a:r>
              <a:rPr lang="en-US" sz="800" dirty="0" err="1" smtClean="0"/>
              <a:t>Muth</a:t>
            </a:r>
            <a:r>
              <a:rPr lang="en-US" sz="800" dirty="0" smtClean="0"/>
              <a:t>, T.H. Lee, J.M. </a:t>
            </a:r>
            <a:r>
              <a:rPr lang="en-US" sz="800" dirty="0" err="1" smtClean="0"/>
              <a:t>Miano</a:t>
            </a:r>
            <a:r>
              <a:rPr lang="en-US" sz="800" dirty="0" smtClean="0"/>
              <a:t>, K.N. Ivey and D. </a:t>
            </a:r>
            <a:r>
              <a:rPr lang="en-US" sz="800" dirty="0" err="1" smtClean="0"/>
              <a:t>Srivastava</a:t>
            </a:r>
            <a:r>
              <a:rPr lang="en-US" sz="800" dirty="0" smtClean="0"/>
              <a:t>, miR-145 and miR-143 regulate smooth muscle cell fate and plasticity, </a:t>
            </a:r>
            <a:r>
              <a:rPr lang="en-US" sz="800" i="1" dirty="0" smtClean="0"/>
              <a:t>Nature</a:t>
            </a:r>
            <a:r>
              <a:rPr lang="en-US" sz="800" dirty="0" smtClean="0"/>
              <a:t> </a:t>
            </a:r>
            <a:r>
              <a:rPr lang="en-US" sz="800" b="1" dirty="0" smtClean="0"/>
              <a:t>460</a:t>
            </a:r>
            <a:r>
              <a:rPr lang="en-US" sz="800" dirty="0" smtClean="0"/>
              <a:t> (2009), pp. 705–710.</a:t>
            </a:r>
          </a:p>
          <a:p>
            <a:r>
              <a:rPr lang="en-US" sz="800" dirty="0" smtClean="0"/>
              <a:t>M. </a:t>
            </a:r>
            <a:r>
              <a:rPr lang="en-US" sz="800" dirty="0" err="1" smtClean="0"/>
              <a:t>Xin</a:t>
            </a:r>
            <a:r>
              <a:rPr lang="en-US" sz="800" dirty="0" smtClean="0"/>
              <a:t>, E.M. Small, L.B. Sutherland, X. </a:t>
            </a:r>
            <a:r>
              <a:rPr lang="en-US" sz="800" dirty="0" err="1" smtClean="0"/>
              <a:t>Qi</a:t>
            </a:r>
            <a:r>
              <a:rPr lang="en-US" sz="800" dirty="0" smtClean="0"/>
              <a:t>, J. </a:t>
            </a:r>
            <a:r>
              <a:rPr lang="en-US" sz="800" dirty="0" err="1" smtClean="0"/>
              <a:t>McAnally</a:t>
            </a:r>
            <a:r>
              <a:rPr lang="en-US" sz="800" dirty="0" smtClean="0"/>
              <a:t>, C.F. Plato, J.A. Richardson, R. </a:t>
            </a:r>
            <a:r>
              <a:rPr lang="en-US" sz="800" dirty="0" err="1" smtClean="0"/>
              <a:t>Bassel-Duby</a:t>
            </a:r>
            <a:r>
              <a:rPr lang="en-US" sz="800" dirty="0" smtClean="0"/>
              <a:t> and E.N. Olson, </a:t>
            </a:r>
            <a:r>
              <a:rPr lang="en-US" sz="800" dirty="0" err="1" smtClean="0"/>
              <a:t>MicroRNAs</a:t>
            </a:r>
            <a:r>
              <a:rPr lang="en-US" sz="800" dirty="0" smtClean="0"/>
              <a:t> miR-143 and miR-145 modulate </a:t>
            </a:r>
            <a:r>
              <a:rPr lang="en-US" sz="800" dirty="0" err="1" smtClean="0"/>
              <a:t>cytoskeletal</a:t>
            </a:r>
            <a:r>
              <a:rPr lang="en-US" sz="800" dirty="0" smtClean="0"/>
              <a:t> dynamics and responsiveness of smooth muscle cells to injury, Genes Dev. 23 (2009), pp. 2166–2178</a:t>
            </a:r>
          </a:p>
          <a:p>
            <a:r>
              <a:rPr lang="en-US" sz="800" dirty="0" smtClean="0"/>
              <a:t>Anna-Barbara </a:t>
            </a:r>
            <a:r>
              <a:rPr lang="en-US" sz="800" dirty="0" err="1" smtClean="0"/>
              <a:t>Stittrich</a:t>
            </a:r>
            <a:r>
              <a:rPr lang="en-US" sz="800" dirty="0" smtClean="0"/>
              <a:t> The </a:t>
            </a:r>
            <a:r>
              <a:rPr lang="en-US" sz="800" dirty="0" err="1" smtClean="0"/>
              <a:t>microRNA</a:t>
            </a:r>
            <a:r>
              <a:rPr lang="en-US" sz="800" dirty="0" smtClean="0"/>
              <a:t> miR-182 is induced by IL-2 and promotes </a:t>
            </a:r>
            <a:r>
              <a:rPr lang="en-US" sz="800" dirty="0" err="1" smtClean="0"/>
              <a:t>clonal</a:t>
            </a:r>
            <a:r>
              <a:rPr lang="en-US" sz="800" dirty="0" smtClean="0"/>
              <a:t> expansion of activated helper T lymphocytes</a:t>
            </a:r>
          </a:p>
          <a:p>
            <a:r>
              <a:rPr lang="en-US" sz="800" dirty="0" smtClean="0"/>
              <a:t>Rodriguez A, </a:t>
            </a:r>
            <a:r>
              <a:rPr lang="en-US" sz="800" dirty="0" err="1" smtClean="0"/>
              <a:t>Vigorito</a:t>
            </a:r>
            <a:r>
              <a:rPr lang="en-US" sz="800" dirty="0" smtClean="0"/>
              <a:t> E, Clare S, Warren MV, </a:t>
            </a:r>
            <a:r>
              <a:rPr lang="en-US" sz="800" dirty="0" err="1" smtClean="0"/>
              <a:t>Couttet</a:t>
            </a:r>
            <a:r>
              <a:rPr lang="en-US" sz="800" dirty="0" smtClean="0"/>
              <a:t> P, </a:t>
            </a:r>
            <a:r>
              <a:rPr lang="en-US" sz="800" dirty="0" err="1" smtClean="0"/>
              <a:t>Soond</a:t>
            </a:r>
            <a:r>
              <a:rPr lang="en-US" sz="800" dirty="0" smtClean="0"/>
              <a:t> DR, van </a:t>
            </a:r>
            <a:r>
              <a:rPr lang="en-US" sz="800" dirty="0" err="1" smtClean="0"/>
              <a:t>Dongen</a:t>
            </a:r>
            <a:r>
              <a:rPr lang="en-US" sz="800" dirty="0" smtClean="0"/>
              <a:t> S, </a:t>
            </a:r>
            <a:r>
              <a:rPr lang="en-US" sz="800" dirty="0" err="1" smtClean="0"/>
              <a:t>Grocock</a:t>
            </a:r>
            <a:r>
              <a:rPr lang="en-US" sz="800" dirty="0" smtClean="0"/>
              <a:t> RJ, Das PP, </a:t>
            </a:r>
            <a:r>
              <a:rPr lang="en-US" sz="800" dirty="0" err="1" smtClean="0"/>
              <a:t>Miska</a:t>
            </a:r>
            <a:r>
              <a:rPr lang="en-US" sz="800" dirty="0" smtClean="0"/>
              <a:t> EA, </a:t>
            </a:r>
            <a:r>
              <a:rPr lang="en-US" sz="800" dirty="0" err="1" smtClean="0"/>
              <a:t>Vetrie</a:t>
            </a:r>
            <a:r>
              <a:rPr lang="en-US" sz="800" dirty="0" smtClean="0"/>
              <a:t> D, </a:t>
            </a:r>
            <a:r>
              <a:rPr lang="en-US" sz="800" dirty="0" err="1" smtClean="0"/>
              <a:t>Okkenhaug</a:t>
            </a:r>
            <a:r>
              <a:rPr lang="en-US" sz="800" dirty="0" smtClean="0"/>
              <a:t> K, </a:t>
            </a:r>
            <a:r>
              <a:rPr lang="en-US" sz="800" dirty="0" err="1" smtClean="0"/>
              <a:t>Enright</a:t>
            </a:r>
            <a:r>
              <a:rPr lang="en-US" sz="800" dirty="0" smtClean="0"/>
              <a:t> AJ, </a:t>
            </a:r>
            <a:r>
              <a:rPr lang="en-US" sz="800" dirty="0" err="1" smtClean="0"/>
              <a:t>Dougan</a:t>
            </a:r>
            <a:r>
              <a:rPr lang="en-US" sz="800" dirty="0" smtClean="0"/>
              <a:t> G, Turner M, Bradley A. Requirement of </a:t>
            </a:r>
            <a:r>
              <a:rPr lang="en-US" sz="800" dirty="0" err="1" smtClean="0"/>
              <a:t>bic</a:t>
            </a:r>
            <a:r>
              <a:rPr lang="en-US" sz="800" dirty="0" smtClean="0"/>
              <a:t>/microRNA-155 for normal immune function. Science. 2007;316:608–611</a:t>
            </a:r>
          </a:p>
          <a:p>
            <a:r>
              <a:rPr lang="en-US" sz="800" dirty="0" smtClean="0"/>
              <a:t>A. </a:t>
            </a:r>
            <a:r>
              <a:rPr lang="en-US" sz="800" dirty="0" err="1" smtClean="0"/>
              <a:t>Cimmino</a:t>
            </a:r>
            <a:r>
              <a:rPr lang="en-US" sz="800" dirty="0" smtClean="0"/>
              <a:t>, G. A. </a:t>
            </a:r>
            <a:r>
              <a:rPr lang="en-US" sz="800" dirty="0" err="1" smtClean="0"/>
              <a:t>Calin</a:t>
            </a:r>
            <a:r>
              <a:rPr lang="en-US" sz="800" dirty="0" smtClean="0"/>
              <a:t>, M. </a:t>
            </a:r>
            <a:r>
              <a:rPr lang="en-US" sz="800" dirty="0" err="1" smtClean="0"/>
              <a:t>Fabbri</a:t>
            </a:r>
            <a:r>
              <a:rPr lang="en-US" sz="800" dirty="0" smtClean="0"/>
              <a:t>, et al., “miR-15 and miR-16 induce apoptosis by targeting BCL2,” Proceedings of the National Academy of Sciences of the United States of America, vol. 102, no. 39, pp. 13944–13949, 2005</a:t>
            </a:r>
          </a:p>
          <a:p>
            <a:pPr>
              <a:buNone/>
            </a:pPr>
            <a:r>
              <a:rPr lang="en-US" sz="800" dirty="0" smtClean="0"/>
              <a:t>TFs</a:t>
            </a:r>
          </a:p>
          <a:p>
            <a:r>
              <a:rPr lang="en-US" sz="800" dirty="0" smtClean="0"/>
              <a:t>Sonja Reiner * , </a:t>
            </a:r>
            <a:r>
              <a:rPr lang="en-US" sz="800" dirty="0" err="1" smtClean="0"/>
              <a:t>Delphine</a:t>
            </a:r>
            <a:r>
              <a:rPr lang="en-US" sz="800" dirty="0" smtClean="0"/>
              <a:t> </a:t>
            </a:r>
            <a:r>
              <a:rPr lang="en-US" sz="800" dirty="0" err="1" smtClean="0"/>
              <a:t>Micolod</a:t>
            </a:r>
            <a:r>
              <a:rPr lang="en-US" sz="800" dirty="0" smtClean="0"/>
              <a:t>  , </a:t>
            </a:r>
            <a:r>
              <a:rPr lang="en-US" sz="800" dirty="0" err="1" smtClean="0"/>
              <a:t>Günther</a:t>
            </a:r>
            <a:r>
              <a:rPr lang="en-US" sz="800" dirty="0" smtClean="0"/>
              <a:t> </a:t>
            </a:r>
            <a:r>
              <a:rPr lang="en-US" sz="800" dirty="0" err="1" smtClean="0"/>
              <a:t>Zellnig</a:t>
            </a:r>
            <a:r>
              <a:rPr lang="en-US" sz="800" dirty="0" smtClean="0"/>
              <a:t> , and Roger </a:t>
            </a:r>
            <a:r>
              <a:rPr lang="en-US" sz="800" dirty="0" err="1" smtClean="0"/>
              <a:t>Schneiter</a:t>
            </a:r>
            <a:r>
              <a:rPr lang="en-US" sz="800" dirty="0" smtClean="0"/>
              <a:t>   A </a:t>
            </a:r>
            <a:r>
              <a:rPr lang="en-US" sz="800" dirty="0" err="1" smtClean="0"/>
              <a:t>Genomewide</a:t>
            </a:r>
            <a:r>
              <a:rPr lang="en-US" sz="800" dirty="0" smtClean="0"/>
              <a:t> Screen Reveals a Role of Mitochondria in Anaerobic Uptake of Sterols in Yeast </a:t>
            </a:r>
          </a:p>
          <a:p>
            <a:r>
              <a:rPr lang="en-US" sz="800" dirty="0" smtClean="0"/>
              <a:t>Timothy C. </a:t>
            </a:r>
            <a:r>
              <a:rPr lang="en-US" sz="800" dirty="0" err="1" smtClean="0"/>
              <a:t>Hallstrom</a:t>
            </a:r>
            <a:r>
              <a:rPr lang="en-US" sz="800" dirty="0" smtClean="0"/>
              <a:t> and W. Scott </a:t>
            </a:r>
            <a:r>
              <a:rPr lang="en-US" sz="800" dirty="0" err="1" smtClean="0"/>
              <a:t>Moye</a:t>
            </a:r>
            <a:r>
              <a:rPr lang="en-US" sz="800" dirty="0" smtClean="0"/>
              <a:t>-Rowley Multiple Signals from Dysfunctional Mitochondria Activate the </a:t>
            </a:r>
            <a:r>
              <a:rPr lang="en-US" sz="800" dirty="0" err="1" smtClean="0"/>
              <a:t>Pleiotropic</a:t>
            </a:r>
            <a:r>
              <a:rPr lang="en-US" sz="800" dirty="0" smtClean="0"/>
              <a:t> Drug Resistance Pathway in </a:t>
            </a:r>
            <a:r>
              <a:rPr lang="en-US" sz="800" dirty="0" err="1" smtClean="0"/>
              <a:t>Saccharomyces</a:t>
            </a:r>
            <a:r>
              <a:rPr lang="en-US" sz="800" dirty="0" smtClean="0"/>
              <a:t> </a:t>
            </a:r>
            <a:r>
              <a:rPr lang="en-US" sz="800" dirty="0" err="1" smtClean="0"/>
              <a:t>cerevisiae</a:t>
            </a:r>
            <a:endParaRPr lang="en-US" sz="800" dirty="0" smtClean="0"/>
          </a:p>
          <a:p>
            <a:r>
              <a:rPr lang="en-US" sz="800" dirty="0" smtClean="0"/>
              <a:t>G. </a:t>
            </a:r>
            <a:r>
              <a:rPr lang="en-US" sz="800" dirty="0" err="1" smtClean="0"/>
              <a:t>Santpere</a:t>
            </a:r>
            <a:r>
              <a:rPr lang="en-US" sz="800" dirty="0" smtClean="0"/>
              <a:t>, M. Nieto, B. </a:t>
            </a:r>
            <a:r>
              <a:rPr lang="en-US" sz="800" dirty="0" err="1" smtClean="0"/>
              <a:t>Puig</a:t>
            </a:r>
            <a:r>
              <a:rPr lang="en-US" sz="800" dirty="0" smtClean="0"/>
              <a:t> and I. </a:t>
            </a:r>
            <a:r>
              <a:rPr lang="en-US" sz="800" dirty="0" err="1" smtClean="0"/>
              <a:t>Ferrer</a:t>
            </a:r>
            <a:r>
              <a:rPr lang="en-US" sz="800" dirty="0" smtClean="0"/>
              <a:t> Abnormal Sp1 transcription factor expression in Alzheimer disease and </a:t>
            </a:r>
            <a:r>
              <a:rPr lang="en-US" sz="800" dirty="0" err="1" smtClean="0"/>
              <a:t>tauopathies</a:t>
            </a:r>
            <a:r>
              <a:rPr lang="en-US" sz="800" dirty="0" smtClean="0"/>
              <a:t> </a:t>
            </a:r>
          </a:p>
          <a:p>
            <a:r>
              <a:rPr lang="en-US" sz="800" dirty="0" smtClean="0"/>
              <a:t>Young, E.T., </a:t>
            </a:r>
            <a:r>
              <a:rPr lang="en-US" sz="800" dirty="0" err="1" smtClean="0"/>
              <a:t>Dombek</a:t>
            </a:r>
            <a:r>
              <a:rPr lang="en-US" sz="800" dirty="0" smtClean="0"/>
              <a:t>, K.M., Tachibana, C., and </a:t>
            </a:r>
            <a:r>
              <a:rPr lang="en-US" sz="800" dirty="0" err="1" smtClean="0"/>
              <a:t>Ideker</a:t>
            </a:r>
            <a:r>
              <a:rPr lang="en-US" sz="800" dirty="0" smtClean="0"/>
              <a:t>, T. (2003) Multiple pathways are co-regulated by the protein </a:t>
            </a:r>
            <a:r>
              <a:rPr lang="en-US" sz="800" dirty="0" err="1" smtClean="0"/>
              <a:t>kinase</a:t>
            </a:r>
            <a:r>
              <a:rPr lang="en-US" sz="800" dirty="0" smtClean="0"/>
              <a:t> Snf1 and the transcription factors Adr1 and Cat8. J </a:t>
            </a:r>
            <a:r>
              <a:rPr lang="en-US" sz="800" dirty="0" err="1" smtClean="0"/>
              <a:t>Biol</a:t>
            </a:r>
            <a:r>
              <a:rPr lang="en-US" sz="800" dirty="0" smtClean="0"/>
              <a:t> </a:t>
            </a:r>
            <a:r>
              <a:rPr lang="en-US" sz="800" dirty="0" err="1" smtClean="0"/>
              <a:t>Chem</a:t>
            </a:r>
            <a:r>
              <a:rPr lang="en-US" sz="800" dirty="0" smtClean="0"/>
              <a:t> 278: 26146–26158. </a:t>
            </a:r>
          </a:p>
          <a:p>
            <a:endParaRPr lang="en-US" sz="800" dirty="0" smtClean="0"/>
          </a:p>
          <a:p>
            <a:pPr>
              <a:buNone/>
            </a:pPr>
            <a:r>
              <a:rPr lang="en-US" sz="800" dirty="0" smtClean="0"/>
              <a:t>General</a:t>
            </a:r>
          </a:p>
          <a:p>
            <a:r>
              <a:rPr lang="en-US" sz="800" dirty="0" err="1" smtClean="0"/>
              <a:t>Zhihui</a:t>
            </a:r>
            <a:r>
              <a:rPr lang="en-US" sz="800" dirty="0" smtClean="0"/>
              <a:t>  Zhong1, Rashid Deane1, </a:t>
            </a:r>
            <a:r>
              <a:rPr lang="en-US" sz="800" dirty="0" err="1" smtClean="0"/>
              <a:t>Zarina</a:t>
            </a:r>
            <a:r>
              <a:rPr lang="en-US" sz="800" dirty="0" smtClean="0"/>
              <a:t> Ali1, Margaret Parisi1, </a:t>
            </a:r>
            <a:r>
              <a:rPr lang="en-US" sz="800" dirty="0" err="1" smtClean="0"/>
              <a:t>Yuriy</a:t>
            </a:r>
            <a:r>
              <a:rPr lang="en-US" sz="800" dirty="0" smtClean="0"/>
              <a:t> Shapovalov2, M Kerry O'Banion2, Konstantin Stojanovic1, </a:t>
            </a:r>
            <a:r>
              <a:rPr lang="en-US" sz="800" dirty="0" err="1" smtClean="0"/>
              <a:t>Abhay</a:t>
            </a:r>
            <a:r>
              <a:rPr lang="en-US" sz="800" dirty="0" smtClean="0"/>
              <a:t> Sagare1, </a:t>
            </a:r>
            <a:r>
              <a:rPr lang="en-US" sz="800" dirty="0" err="1" smtClean="0"/>
              <a:t>Severine</a:t>
            </a:r>
            <a:r>
              <a:rPr lang="en-US" sz="800" dirty="0" smtClean="0"/>
              <a:t> Boillee3, Don W Cleveland3 &amp; </a:t>
            </a:r>
            <a:r>
              <a:rPr lang="en-US" sz="800" dirty="0" err="1" smtClean="0"/>
              <a:t>Berislav</a:t>
            </a:r>
            <a:r>
              <a:rPr lang="en-US" sz="800" dirty="0" smtClean="0"/>
              <a:t> V Zlokovic1, ALS-causing SOD1 mutants generate vascular changes prior to motor neuron degeneration. Nature Neuroscience 11, 420 - 422 (2008)</a:t>
            </a:r>
          </a:p>
          <a:p>
            <a:r>
              <a:rPr lang="en-US" sz="800" dirty="0" smtClean="0"/>
              <a:t>Bell, R.D. </a:t>
            </a:r>
            <a:r>
              <a:rPr lang="en-US" sz="800" i="1" dirty="0" smtClean="0"/>
              <a:t>et al</a:t>
            </a:r>
            <a:r>
              <a:rPr lang="en-US" sz="800" dirty="0" smtClean="0"/>
              <a:t>. </a:t>
            </a:r>
            <a:r>
              <a:rPr lang="en-US" sz="800" dirty="0" err="1" smtClean="0"/>
              <a:t>Pericytes</a:t>
            </a:r>
            <a:r>
              <a:rPr lang="en-US" sz="800" dirty="0" smtClean="0"/>
              <a:t> control key neurovascular functions and neuronal phenotype in the adult brain and during brain aging. Neuron 68, 409–427 (2010).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he-IL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DCA objectives</a:t>
            </a:r>
            <a:endParaRPr lang="he-IL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3429000" y="1905000"/>
            <a:ext cx="1828800" cy="838200"/>
          </a:xfrm>
          <a:prstGeom prst="flowChartAlternateProcess">
            <a:avLst/>
          </a:prstGeom>
          <a:solidFill>
            <a:srgbClr val="DF7F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Differential correlation pairs</a:t>
            </a:r>
            <a:endParaRPr lang="he-IL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48200" y="2743200"/>
            <a:ext cx="2133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2057400" y="2743200"/>
            <a:ext cx="2057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Alternate Process 8"/>
          <p:cNvSpPr/>
          <p:nvPr/>
        </p:nvSpPr>
        <p:spPr>
          <a:xfrm>
            <a:off x="5486400" y="3886200"/>
            <a:ext cx="2590800" cy="2057400"/>
          </a:xfrm>
          <a:prstGeom prst="flowChartAlternateProcess">
            <a:avLst/>
          </a:prstGeom>
          <a:solidFill>
            <a:srgbClr val="DF7F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Improving classification ability</a:t>
            </a:r>
            <a:endParaRPr lang="he-IL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990600" y="3886200"/>
            <a:ext cx="2590800" cy="2057400"/>
          </a:xfrm>
          <a:prstGeom prst="flowChartAlternateProcess">
            <a:avLst/>
          </a:prstGeom>
          <a:solidFill>
            <a:srgbClr val="DF7F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Discovering disease specific regulatory </a:t>
            </a:r>
            <a:r>
              <a:rPr lang="en-US" dirty="0" err="1" smtClean="0"/>
              <a:t>cis</a:t>
            </a:r>
            <a:r>
              <a:rPr lang="en-US" dirty="0" smtClean="0"/>
              <a:t> factors(TFs, </a:t>
            </a:r>
            <a:r>
              <a:rPr lang="en-US" dirty="0" err="1" smtClean="0"/>
              <a:t>miRNA</a:t>
            </a:r>
            <a:r>
              <a:rPr lang="en-US" dirty="0" smtClean="0"/>
              <a:t>) and relevant processes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 – Enhancing classification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876798"/>
          </a:xfrm>
        </p:spPr>
        <p:txBody>
          <a:bodyPr>
            <a:normAutofit/>
          </a:bodyPr>
          <a:lstStyle/>
          <a:p>
            <a:r>
              <a:rPr lang="en-US" dirty="0" smtClean="0"/>
              <a:t>Given a multiclass data, perform all classes pairs analysis (also known as </a:t>
            </a:r>
            <a:r>
              <a:rPr lang="en-US" dirty="0" smtClean="0"/>
              <a:t>“one </a:t>
            </a:r>
            <a:r>
              <a:rPr lang="en-US" dirty="0" smtClean="0"/>
              <a:t>vs. </a:t>
            </a:r>
            <a:r>
              <a:rPr lang="en-US" dirty="0" smtClean="0"/>
              <a:t>one” </a:t>
            </a:r>
            <a:r>
              <a:rPr lang="en-US" dirty="0" smtClean="0"/>
              <a:t>in machine learning).</a:t>
            </a:r>
          </a:p>
          <a:p>
            <a:r>
              <a:rPr lang="en-US" dirty="0" smtClean="0"/>
              <a:t>For each pair of classes we compute the DC score. For each pair of genes we keep the maximal score (‘max’ DCA) or sum over all scores (‘sum’ DCA).</a:t>
            </a:r>
          </a:p>
          <a:p>
            <a:r>
              <a:rPr lang="en-US" dirty="0" smtClean="0"/>
              <a:t>We will choose the K best pairs, and for each selected pair we extract a new feature.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machines-1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305800" cy="48005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large group of machine learning algorithms that use a mapping of the original data into a larger space (much more features</a:t>
            </a:r>
            <a:r>
              <a:rPr lang="en-US" dirty="0" smtClean="0"/>
              <a:t>), with hope that the data is linearly separable in the new space.</a:t>
            </a:r>
            <a:endParaRPr lang="en-US" dirty="0" smtClean="0"/>
          </a:p>
          <a:p>
            <a:r>
              <a:rPr lang="en-US" dirty="0" smtClean="0"/>
              <a:t>These algorithms are fast since there is no need to explicitly map the data into the new space. </a:t>
            </a:r>
            <a:r>
              <a:rPr lang="en-US" dirty="0" smtClean="0"/>
              <a:t>These algorithms </a:t>
            </a:r>
            <a:r>
              <a:rPr lang="en-US" dirty="0" smtClean="0"/>
              <a:t>use only a function of the inner product in the original space to built the classifier.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machines-2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24398"/>
          </a:xfrm>
        </p:spPr>
        <p:txBody>
          <a:bodyPr>
            <a:normAutofit/>
          </a:bodyPr>
          <a:lstStyle/>
          <a:p>
            <a:r>
              <a:rPr lang="en-US" dirty="0" smtClean="0"/>
              <a:t>The intuition is that we want to find a mapping of the original data, such that the problem is easier in the new space.</a:t>
            </a:r>
          </a:p>
          <a:p>
            <a:r>
              <a:rPr lang="en-US" dirty="0" smtClean="0"/>
              <a:t>The ‘kernel’ function, is the function of the inner product in the original space and can be viewed as the similarity function between samples in the new space.</a:t>
            </a:r>
          </a:p>
          <a:p>
            <a:r>
              <a:rPr lang="en-US" i="1" dirty="0" smtClean="0">
                <a:cs typeface="Arial" pitchFamily="34" charset="0"/>
              </a:rPr>
              <a:t>k</a:t>
            </a:r>
            <a:r>
              <a:rPr lang="en-US" dirty="0" smtClean="0">
                <a:cs typeface="Arial" pitchFamily="34" charset="0"/>
              </a:rPr>
              <a:t>(</a:t>
            </a:r>
            <a:r>
              <a:rPr lang="en-US" dirty="0" err="1" smtClean="0">
                <a:cs typeface="Arial" pitchFamily="34" charset="0"/>
              </a:rPr>
              <a:t>x,y</a:t>
            </a:r>
            <a:r>
              <a:rPr lang="en-US" dirty="0" smtClean="0">
                <a:cs typeface="Arial" pitchFamily="34" charset="0"/>
              </a:rPr>
              <a:t>)=</a:t>
            </a:r>
            <a:r>
              <a:rPr lang="en-US" dirty="0" smtClean="0">
                <a:latin typeface="Symbol" pitchFamily="18" charset="2"/>
              </a:rPr>
              <a:t>f(</a:t>
            </a:r>
            <a:r>
              <a:rPr lang="en-US" dirty="0" smtClean="0">
                <a:cs typeface="Arial" pitchFamily="34" charset="0"/>
              </a:rPr>
              <a:t>x)•</a:t>
            </a:r>
            <a:r>
              <a:rPr lang="en-US" dirty="0" smtClean="0">
                <a:latin typeface="Symbol" pitchFamily="18" charset="2"/>
              </a:rPr>
              <a:t>f(</a:t>
            </a:r>
            <a:r>
              <a:rPr lang="en-US" dirty="0" smtClean="0">
                <a:cs typeface="Arial" pitchFamily="34" charset="0"/>
              </a:rPr>
              <a:t>y)</a:t>
            </a:r>
            <a:r>
              <a:rPr lang="en-US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kernel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k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)=(</a:t>
            </a:r>
            <a:r>
              <a:rPr lang="en-US" dirty="0" err="1" smtClean="0"/>
              <a:t>x</a:t>
            </a:r>
            <a:r>
              <a:rPr lang="en-US" dirty="0" err="1" smtClean="0">
                <a:cs typeface="Arial" pitchFamily="34" charset="0"/>
              </a:rPr>
              <a:t>•y</a:t>
            </a:r>
            <a:r>
              <a:rPr lang="en-US" dirty="0" smtClean="0">
                <a:cs typeface="Arial" pitchFamily="34" charset="0"/>
              </a:rPr>
              <a:t>)</a:t>
            </a:r>
            <a:r>
              <a:rPr lang="en-US" baseline="30000" dirty="0" smtClean="0">
                <a:cs typeface="Arial" pitchFamily="34" charset="0"/>
              </a:rPr>
              <a:t>d</a:t>
            </a:r>
          </a:p>
          <a:p>
            <a:r>
              <a:rPr lang="en-US" dirty="0" smtClean="0"/>
              <a:t>If d=2 then the new space is given by </a:t>
            </a:r>
            <a:r>
              <a:rPr lang="en-US" dirty="0" smtClean="0">
                <a:cs typeface="Arial" pitchFamily="34" charset="0"/>
              </a:rPr>
              <a:t>: x</a:t>
            </a:r>
            <a:r>
              <a:rPr lang="en-US" baseline="-25000" dirty="0" smtClean="0">
                <a:cs typeface="Arial" pitchFamily="34" charset="0"/>
              </a:rPr>
              <a:t>1</a:t>
            </a:r>
            <a:r>
              <a:rPr lang="en-US" baseline="30000" dirty="0" smtClean="0">
                <a:cs typeface="Arial" pitchFamily="34" charset="0"/>
              </a:rPr>
              <a:t>2</a:t>
            </a:r>
            <a:r>
              <a:rPr lang="en-US" dirty="0" smtClean="0">
                <a:cs typeface="Arial" pitchFamily="34" charset="0"/>
              </a:rPr>
              <a:t>, x</a:t>
            </a:r>
            <a:r>
              <a:rPr lang="en-US" baseline="-25000" dirty="0" smtClean="0">
                <a:cs typeface="Arial" pitchFamily="34" charset="0"/>
              </a:rPr>
              <a:t>2</a:t>
            </a:r>
            <a:r>
              <a:rPr lang="en-US" baseline="30000" dirty="0" smtClean="0">
                <a:cs typeface="Arial" pitchFamily="34" charset="0"/>
              </a:rPr>
              <a:t>2</a:t>
            </a:r>
            <a:r>
              <a:rPr lang="en-US" dirty="0" smtClean="0">
                <a:cs typeface="Arial" pitchFamily="34" charset="0"/>
              </a:rPr>
              <a:t>, x</a:t>
            </a:r>
            <a:r>
              <a:rPr lang="en-US" baseline="-25000" dirty="0" smtClean="0">
                <a:cs typeface="Arial" pitchFamily="34" charset="0"/>
              </a:rPr>
              <a:t>1</a:t>
            </a:r>
            <a:r>
              <a:rPr lang="en-US" dirty="0" smtClean="0">
                <a:cs typeface="Arial" pitchFamily="34" charset="0"/>
              </a:rPr>
              <a:t>x</a:t>
            </a:r>
            <a:r>
              <a:rPr lang="en-US" baseline="-25000" dirty="0" smtClean="0">
                <a:cs typeface="Arial" pitchFamily="34" charset="0"/>
              </a:rPr>
              <a:t>2: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3352801"/>
            <a:ext cx="7543800" cy="2921000"/>
            <a:chOff x="1219200" y="1574800"/>
            <a:chExt cx="7543800" cy="2921000"/>
          </a:xfrm>
        </p:grpSpPr>
        <p:sp>
          <p:nvSpPr>
            <p:cNvPr id="5" name="AutoShape 26"/>
            <p:cNvSpPr>
              <a:spLocks noChangeArrowheads="1"/>
            </p:cNvSpPr>
            <p:nvPr/>
          </p:nvSpPr>
          <p:spPr bwMode="auto">
            <a:xfrm>
              <a:off x="3962400" y="2667000"/>
              <a:ext cx="152400" cy="1524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" name="AutoShape 27"/>
            <p:cNvSpPr>
              <a:spLocks noChangeArrowheads="1"/>
            </p:cNvSpPr>
            <p:nvPr/>
          </p:nvSpPr>
          <p:spPr bwMode="auto">
            <a:xfrm>
              <a:off x="4495800" y="2590800"/>
              <a:ext cx="838200" cy="685800"/>
            </a:xfrm>
            <a:prstGeom prst="notchedRightArrow">
              <a:avLst>
                <a:gd name="adj1" fmla="val 50000"/>
                <a:gd name="adj2" fmla="val 3055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7" name="Text Box 28"/>
            <p:cNvSpPr txBox="1">
              <a:spLocks noChangeArrowheads="1"/>
            </p:cNvSpPr>
            <p:nvPr/>
          </p:nvSpPr>
          <p:spPr bwMode="auto">
            <a:xfrm>
              <a:off x="3962400" y="3276600"/>
              <a:ext cx="2209800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Polynomial kernel (n=2)</a:t>
              </a:r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 flipV="1">
              <a:off x="6477000" y="22098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9" name="Line 30"/>
            <p:cNvSpPr>
              <a:spLocks noChangeShapeType="1"/>
            </p:cNvSpPr>
            <p:nvPr/>
          </p:nvSpPr>
          <p:spPr bwMode="auto">
            <a:xfrm flipV="1">
              <a:off x="6248400" y="3886200"/>
              <a:ext cx="228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" name="AutoShape 31"/>
            <p:cNvSpPr>
              <a:spLocks noChangeArrowheads="1"/>
            </p:cNvSpPr>
            <p:nvPr/>
          </p:nvSpPr>
          <p:spPr bwMode="auto">
            <a:xfrm>
              <a:off x="7162800" y="1905000"/>
              <a:ext cx="152400" cy="1524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1" name="AutoShape 32"/>
            <p:cNvSpPr>
              <a:spLocks noChangeArrowheads="1"/>
            </p:cNvSpPr>
            <p:nvPr/>
          </p:nvSpPr>
          <p:spPr bwMode="auto">
            <a:xfrm>
              <a:off x="7467600" y="2286000"/>
              <a:ext cx="152400" cy="1524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" name="AutoShape 33"/>
            <p:cNvSpPr>
              <a:spLocks noChangeArrowheads="1"/>
            </p:cNvSpPr>
            <p:nvPr/>
          </p:nvSpPr>
          <p:spPr bwMode="auto">
            <a:xfrm>
              <a:off x="6934200" y="2209800"/>
              <a:ext cx="152400" cy="1524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3" name="AutoShape 34"/>
            <p:cNvSpPr>
              <a:spLocks noChangeArrowheads="1"/>
            </p:cNvSpPr>
            <p:nvPr/>
          </p:nvSpPr>
          <p:spPr bwMode="auto">
            <a:xfrm>
              <a:off x="7620000" y="1905000"/>
              <a:ext cx="152400" cy="1524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4" name="AutoShape 35"/>
            <p:cNvSpPr>
              <a:spLocks noChangeArrowheads="1"/>
            </p:cNvSpPr>
            <p:nvPr/>
          </p:nvSpPr>
          <p:spPr bwMode="auto">
            <a:xfrm>
              <a:off x="7315200" y="2590800"/>
              <a:ext cx="152400" cy="1524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" name="AutoShape 36"/>
            <p:cNvSpPr>
              <a:spLocks noChangeArrowheads="1"/>
            </p:cNvSpPr>
            <p:nvPr/>
          </p:nvSpPr>
          <p:spPr bwMode="auto">
            <a:xfrm>
              <a:off x="7467600" y="2667000"/>
              <a:ext cx="152400" cy="1524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" name="AutoShape 37"/>
            <p:cNvSpPr>
              <a:spLocks noChangeArrowheads="1"/>
            </p:cNvSpPr>
            <p:nvPr/>
          </p:nvSpPr>
          <p:spPr bwMode="auto">
            <a:xfrm>
              <a:off x="7924800" y="2514600"/>
              <a:ext cx="152400" cy="1524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7" name="AutoShape 38"/>
            <p:cNvSpPr>
              <a:spLocks noChangeArrowheads="1"/>
            </p:cNvSpPr>
            <p:nvPr/>
          </p:nvSpPr>
          <p:spPr bwMode="auto">
            <a:xfrm>
              <a:off x="7772400" y="2743200"/>
              <a:ext cx="152400" cy="1524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" name="AutoShape 39"/>
            <p:cNvSpPr>
              <a:spLocks noChangeArrowheads="1"/>
            </p:cNvSpPr>
            <p:nvPr/>
          </p:nvSpPr>
          <p:spPr bwMode="auto">
            <a:xfrm>
              <a:off x="8458200" y="2971800"/>
              <a:ext cx="152400" cy="1524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9" name="AutoShape 40"/>
            <p:cNvSpPr>
              <a:spLocks noChangeArrowheads="1"/>
            </p:cNvSpPr>
            <p:nvPr/>
          </p:nvSpPr>
          <p:spPr bwMode="auto">
            <a:xfrm>
              <a:off x="6781800" y="2895600"/>
              <a:ext cx="152400" cy="228600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0" name="AutoShape 42"/>
            <p:cNvSpPr>
              <a:spLocks noChangeArrowheads="1"/>
            </p:cNvSpPr>
            <p:nvPr/>
          </p:nvSpPr>
          <p:spPr bwMode="auto">
            <a:xfrm>
              <a:off x="7086600" y="3200400"/>
              <a:ext cx="152400" cy="228600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1" name="AutoShape 43"/>
            <p:cNvSpPr>
              <a:spLocks noChangeArrowheads="1"/>
            </p:cNvSpPr>
            <p:nvPr/>
          </p:nvSpPr>
          <p:spPr bwMode="auto">
            <a:xfrm>
              <a:off x="7315200" y="3200400"/>
              <a:ext cx="152400" cy="228600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2" name="AutoShape 44"/>
            <p:cNvSpPr>
              <a:spLocks noChangeArrowheads="1"/>
            </p:cNvSpPr>
            <p:nvPr/>
          </p:nvSpPr>
          <p:spPr bwMode="auto">
            <a:xfrm>
              <a:off x="7391400" y="3505200"/>
              <a:ext cx="152400" cy="228600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3" name="AutoShape 45"/>
            <p:cNvSpPr>
              <a:spLocks noChangeArrowheads="1"/>
            </p:cNvSpPr>
            <p:nvPr/>
          </p:nvSpPr>
          <p:spPr bwMode="auto">
            <a:xfrm>
              <a:off x="7772400" y="3505200"/>
              <a:ext cx="152400" cy="228600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4" name="AutoShape 46"/>
            <p:cNvSpPr>
              <a:spLocks noChangeArrowheads="1"/>
            </p:cNvSpPr>
            <p:nvPr/>
          </p:nvSpPr>
          <p:spPr bwMode="auto">
            <a:xfrm>
              <a:off x="7010400" y="3581400"/>
              <a:ext cx="152400" cy="228600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5" name="AutoShape 47"/>
            <p:cNvSpPr>
              <a:spLocks noChangeArrowheads="1"/>
            </p:cNvSpPr>
            <p:nvPr/>
          </p:nvSpPr>
          <p:spPr bwMode="auto">
            <a:xfrm>
              <a:off x="6705600" y="3352800"/>
              <a:ext cx="152400" cy="228600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26" name="Group 72"/>
            <p:cNvGrpSpPr/>
            <p:nvPr/>
          </p:nvGrpSpPr>
          <p:grpSpPr>
            <a:xfrm>
              <a:off x="1219200" y="1785926"/>
              <a:ext cx="2590800" cy="2286000"/>
              <a:chOff x="1219200" y="1828800"/>
              <a:chExt cx="2590800" cy="2286000"/>
            </a:xfrm>
          </p:grpSpPr>
          <p:sp>
            <p:nvSpPr>
              <p:cNvPr id="32" name="Line 3"/>
              <p:cNvSpPr>
                <a:spLocks noChangeShapeType="1"/>
              </p:cNvSpPr>
              <p:nvPr/>
            </p:nvSpPr>
            <p:spPr bwMode="auto">
              <a:xfrm>
                <a:off x="1219200" y="3886200"/>
                <a:ext cx="2286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3" name="Line 4"/>
              <p:cNvSpPr>
                <a:spLocks noChangeShapeType="1"/>
              </p:cNvSpPr>
              <p:nvPr/>
            </p:nvSpPr>
            <p:spPr bwMode="auto">
              <a:xfrm flipV="1">
                <a:off x="1447800" y="22098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4" name="AutoShape 5"/>
              <p:cNvSpPr>
                <a:spLocks noChangeArrowheads="1"/>
              </p:cNvSpPr>
              <p:nvPr/>
            </p:nvSpPr>
            <p:spPr bwMode="auto">
              <a:xfrm>
                <a:off x="2057400" y="2819400"/>
                <a:ext cx="152400" cy="1524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5" name="AutoShape 6"/>
              <p:cNvSpPr>
                <a:spLocks noChangeArrowheads="1"/>
              </p:cNvSpPr>
              <p:nvPr/>
            </p:nvSpPr>
            <p:spPr bwMode="auto">
              <a:xfrm>
                <a:off x="1981200" y="3352800"/>
                <a:ext cx="152400" cy="1524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6" name="AutoShape 7"/>
              <p:cNvSpPr>
                <a:spLocks noChangeArrowheads="1"/>
              </p:cNvSpPr>
              <p:nvPr/>
            </p:nvSpPr>
            <p:spPr bwMode="auto">
              <a:xfrm>
                <a:off x="2971800" y="3581400"/>
                <a:ext cx="152400" cy="1524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7" name="AutoShape 8"/>
              <p:cNvSpPr>
                <a:spLocks noChangeArrowheads="1"/>
              </p:cNvSpPr>
              <p:nvPr/>
            </p:nvSpPr>
            <p:spPr bwMode="auto">
              <a:xfrm>
                <a:off x="2209800" y="2133600"/>
                <a:ext cx="152400" cy="1524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8" name="AutoShape 9"/>
              <p:cNvSpPr>
                <a:spLocks noChangeArrowheads="1"/>
              </p:cNvSpPr>
              <p:nvPr/>
            </p:nvSpPr>
            <p:spPr bwMode="auto">
              <a:xfrm>
                <a:off x="3657600" y="2362200"/>
                <a:ext cx="152400" cy="1524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9" name="AutoShape 10"/>
              <p:cNvSpPr>
                <a:spLocks noChangeArrowheads="1"/>
              </p:cNvSpPr>
              <p:nvPr/>
            </p:nvSpPr>
            <p:spPr bwMode="auto">
              <a:xfrm>
                <a:off x="2895600" y="1828800"/>
                <a:ext cx="152400" cy="1524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0" name="AutoShape 11"/>
              <p:cNvSpPr>
                <a:spLocks noChangeArrowheads="1"/>
              </p:cNvSpPr>
              <p:nvPr/>
            </p:nvSpPr>
            <p:spPr bwMode="auto">
              <a:xfrm>
                <a:off x="1981200" y="2438400"/>
                <a:ext cx="152400" cy="1524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1" name="AutoShape 12"/>
              <p:cNvSpPr>
                <a:spLocks noChangeArrowheads="1"/>
              </p:cNvSpPr>
              <p:nvPr/>
            </p:nvSpPr>
            <p:spPr bwMode="auto">
              <a:xfrm>
                <a:off x="2286000" y="3733800"/>
                <a:ext cx="152400" cy="1524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2" name="AutoShape 13"/>
              <p:cNvSpPr>
                <a:spLocks noChangeArrowheads="1"/>
              </p:cNvSpPr>
              <p:nvPr/>
            </p:nvSpPr>
            <p:spPr bwMode="auto">
              <a:xfrm>
                <a:off x="3505200" y="2971800"/>
                <a:ext cx="152400" cy="1524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3" name="AutoShape 14"/>
              <p:cNvSpPr>
                <a:spLocks noChangeArrowheads="1"/>
              </p:cNvSpPr>
              <p:nvPr/>
            </p:nvSpPr>
            <p:spPr bwMode="auto">
              <a:xfrm>
                <a:off x="2667000" y="2514600"/>
                <a:ext cx="152400" cy="228600"/>
              </a:xfrm>
              <a:prstGeom prst="triangle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4" name="AutoShape 15"/>
              <p:cNvSpPr>
                <a:spLocks noChangeArrowheads="1"/>
              </p:cNvSpPr>
              <p:nvPr/>
            </p:nvSpPr>
            <p:spPr bwMode="auto">
              <a:xfrm>
                <a:off x="2743200" y="3200400"/>
                <a:ext cx="152400" cy="228600"/>
              </a:xfrm>
              <a:prstGeom prst="triangle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5" name="AutoShape 16"/>
              <p:cNvSpPr>
                <a:spLocks noChangeArrowheads="1"/>
              </p:cNvSpPr>
              <p:nvPr/>
            </p:nvSpPr>
            <p:spPr bwMode="auto">
              <a:xfrm>
                <a:off x="2514600" y="2971800"/>
                <a:ext cx="152400" cy="228600"/>
              </a:xfrm>
              <a:prstGeom prst="triangle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6" name="AutoShape 17"/>
              <p:cNvSpPr>
                <a:spLocks noChangeArrowheads="1"/>
              </p:cNvSpPr>
              <p:nvPr/>
            </p:nvSpPr>
            <p:spPr bwMode="auto">
              <a:xfrm>
                <a:off x="3048000" y="2438400"/>
                <a:ext cx="152400" cy="228600"/>
              </a:xfrm>
              <a:prstGeom prst="triangle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7" name="AutoShape 18"/>
              <p:cNvSpPr>
                <a:spLocks noChangeArrowheads="1"/>
              </p:cNvSpPr>
              <p:nvPr/>
            </p:nvSpPr>
            <p:spPr bwMode="auto">
              <a:xfrm>
                <a:off x="2895600" y="2209800"/>
                <a:ext cx="152400" cy="228600"/>
              </a:xfrm>
              <a:prstGeom prst="triangle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8" name="AutoShape 19"/>
              <p:cNvSpPr>
                <a:spLocks noChangeArrowheads="1"/>
              </p:cNvSpPr>
              <p:nvPr/>
            </p:nvSpPr>
            <p:spPr bwMode="auto">
              <a:xfrm>
                <a:off x="2971800" y="2895600"/>
                <a:ext cx="152400" cy="228600"/>
              </a:xfrm>
              <a:prstGeom prst="triangle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9" name="AutoShape 20"/>
              <p:cNvSpPr>
                <a:spLocks noChangeArrowheads="1"/>
              </p:cNvSpPr>
              <p:nvPr/>
            </p:nvSpPr>
            <p:spPr bwMode="auto">
              <a:xfrm>
                <a:off x="2895600" y="2590800"/>
                <a:ext cx="152400" cy="228600"/>
              </a:xfrm>
              <a:prstGeom prst="triangle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0" name="AutoShape 21"/>
              <p:cNvSpPr>
                <a:spLocks noChangeArrowheads="1"/>
              </p:cNvSpPr>
              <p:nvPr/>
            </p:nvSpPr>
            <p:spPr bwMode="auto">
              <a:xfrm>
                <a:off x="2895600" y="2667000"/>
                <a:ext cx="152400" cy="228600"/>
              </a:xfrm>
              <a:prstGeom prst="triangle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1" name="AutoShape 22"/>
              <p:cNvSpPr>
                <a:spLocks noChangeArrowheads="1"/>
              </p:cNvSpPr>
              <p:nvPr/>
            </p:nvSpPr>
            <p:spPr bwMode="auto">
              <a:xfrm>
                <a:off x="3581400" y="3276600"/>
                <a:ext cx="152400" cy="1524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2" name="AutoShape 23"/>
              <p:cNvSpPr>
                <a:spLocks noChangeArrowheads="1"/>
              </p:cNvSpPr>
              <p:nvPr/>
            </p:nvSpPr>
            <p:spPr bwMode="auto">
              <a:xfrm>
                <a:off x="3352800" y="3581400"/>
                <a:ext cx="152400" cy="1524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3" name="AutoShape 24"/>
              <p:cNvSpPr>
                <a:spLocks noChangeArrowheads="1"/>
              </p:cNvSpPr>
              <p:nvPr/>
            </p:nvSpPr>
            <p:spPr bwMode="auto">
              <a:xfrm>
                <a:off x="1752600" y="3048000"/>
                <a:ext cx="152400" cy="1524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4" name="AutoShape 25"/>
              <p:cNvSpPr>
                <a:spLocks noChangeArrowheads="1"/>
              </p:cNvSpPr>
              <p:nvPr/>
            </p:nvSpPr>
            <p:spPr bwMode="auto">
              <a:xfrm>
                <a:off x="3581400" y="1905000"/>
                <a:ext cx="152400" cy="1524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5" name="Oval 48"/>
              <p:cNvSpPr>
                <a:spLocks noChangeArrowheads="1"/>
              </p:cNvSpPr>
              <p:nvPr/>
            </p:nvSpPr>
            <p:spPr bwMode="auto">
              <a:xfrm rot="1365601">
                <a:off x="2514600" y="1981200"/>
                <a:ext cx="838200" cy="1676400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sp>
          <p:nvSpPr>
            <p:cNvPr id="27" name="Line 49"/>
            <p:cNvSpPr>
              <a:spLocks noChangeShapeType="1"/>
            </p:cNvSpPr>
            <p:nvPr/>
          </p:nvSpPr>
          <p:spPr bwMode="auto">
            <a:xfrm>
              <a:off x="6553200" y="2438400"/>
              <a:ext cx="1981200" cy="11430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28" name="Freeform 51"/>
            <p:cNvSpPr>
              <a:spLocks/>
            </p:cNvSpPr>
            <p:nvPr/>
          </p:nvSpPr>
          <p:spPr bwMode="auto">
            <a:xfrm>
              <a:off x="3429000" y="1574800"/>
              <a:ext cx="3352800" cy="939800"/>
            </a:xfrm>
            <a:custGeom>
              <a:avLst/>
              <a:gdLst/>
              <a:ahLst/>
              <a:cxnLst>
                <a:cxn ang="0">
                  <a:pos x="0" y="496"/>
                </a:cxn>
                <a:cxn ang="0">
                  <a:pos x="1200" y="16"/>
                </a:cxn>
                <a:cxn ang="0">
                  <a:pos x="2112" y="592"/>
                </a:cxn>
              </a:cxnLst>
              <a:rect l="0" t="0" r="r" b="b"/>
              <a:pathLst>
                <a:path w="2112" h="592">
                  <a:moveTo>
                    <a:pt x="0" y="496"/>
                  </a:moveTo>
                  <a:cubicBezTo>
                    <a:pt x="424" y="248"/>
                    <a:pt x="848" y="0"/>
                    <a:pt x="1200" y="16"/>
                  </a:cubicBezTo>
                  <a:cubicBezTo>
                    <a:pt x="1552" y="32"/>
                    <a:pt x="1832" y="312"/>
                    <a:pt x="2112" y="592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29" name="Rectangle 52"/>
            <p:cNvSpPr>
              <a:spLocks noChangeArrowheads="1"/>
            </p:cNvSpPr>
            <p:nvPr/>
          </p:nvSpPr>
          <p:spPr bwMode="auto">
            <a:xfrm>
              <a:off x="5181600" y="1676400"/>
              <a:ext cx="4716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latin typeface="Arial" pitchFamily="34" charset="0"/>
                </a:rPr>
                <a:t> </a:t>
              </a:r>
              <a:r>
                <a:rPr lang="en-US" sz="2800">
                  <a:latin typeface="Symbol" pitchFamily="18" charset="2"/>
                </a:rPr>
                <a:t>f</a:t>
              </a:r>
            </a:p>
          </p:txBody>
        </p:sp>
        <p:sp>
          <p:nvSpPr>
            <p:cNvPr id="30" name="Line 55"/>
            <p:cNvSpPr>
              <a:spLocks noChangeShapeType="1"/>
            </p:cNvSpPr>
            <p:nvPr/>
          </p:nvSpPr>
          <p:spPr bwMode="auto">
            <a:xfrm>
              <a:off x="6400800" y="3886200"/>
              <a:ext cx="14478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31" name="Line 57"/>
            <p:cNvSpPr>
              <a:spLocks noChangeShapeType="1"/>
            </p:cNvSpPr>
            <p:nvPr/>
          </p:nvSpPr>
          <p:spPr bwMode="auto">
            <a:xfrm>
              <a:off x="6553200" y="2362200"/>
              <a:ext cx="2209800" cy="3048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12027</TotalTime>
  <Words>3824</Words>
  <Application>Microsoft Office PowerPoint</Application>
  <PresentationFormat>On-screen Show (4:3)</PresentationFormat>
  <Paragraphs>592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Office Theme</vt:lpstr>
      <vt:lpstr>Equation</vt:lpstr>
      <vt:lpstr>DCA: Differential Correlation Analysis</vt:lpstr>
      <vt:lpstr>Biological motivation</vt:lpstr>
      <vt:lpstr>Differential correlation score</vt:lpstr>
      <vt:lpstr>Differential correlation score</vt:lpstr>
      <vt:lpstr>DCA objectives</vt:lpstr>
      <vt:lpstr>Part I – Enhancing classification</vt:lpstr>
      <vt:lpstr>Kernel machines-1</vt:lpstr>
      <vt:lpstr>Kernel machines-2</vt:lpstr>
      <vt:lpstr>Polynomial kernel</vt:lpstr>
      <vt:lpstr>Polynomial kernel</vt:lpstr>
      <vt:lpstr>Extracting features</vt:lpstr>
      <vt:lpstr>Comparative analysis</vt:lpstr>
      <vt:lpstr>Tested data sets - GE</vt:lpstr>
      <vt:lpstr>Tested data sets-miRNA</vt:lpstr>
      <vt:lpstr>Results</vt:lpstr>
      <vt:lpstr>Part II –regulation in a nutshell</vt:lpstr>
      <vt:lpstr>Cis regulatory factors</vt:lpstr>
      <vt:lpstr> Part II – Disease specific motif discovey </vt:lpstr>
      <vt:lpstr> Part II – Disease specific motif discovey </vt:lpstr>
      <vt:lpstr>DCA Flow</vt:lpstr>
      <vt:lpstr>Assumptions</vt:lpstr>
      <vt:lpstr>Class specific cases</vt:lpstr>
      <vt:lpstr>Finding modules</vt:lpstr>
      <vt:lpstr>Finding modules</vt:lpstr>
      <vt:lpstr>Enrichment tests</vt:lpstr>
      <vt:lpstr>Motif discovery using Amadeus</vt:lpstr>
      <vt:lpstr>Motif discovery using Amadeus</vt:lpstr>
      <vt:lpstr>Case study I: Alzheimer’s disease</vt:lpstr>
      <vt:lpstr>Comparison with standard analysis</vt:lpstr>
      <vt:lpstr>Comparison results</vt:lpstr>
      <vt:lpstr>DCA modules</vt:lpstr>
      <vt:lpstr>Enriched miRNA</vt:lpstr>
      <vt:lpstr>Biological relevance</vt:lpstr>
      <vt:lpstr>Results-Amadeus</vt:lpstr>
      <vt:lpstr>Case study II – Parkinson’s disease</vt:lpstr>
      <vt:lpstr>Comparison with standard analysis</vt:lpstr>
      <vt:lpstr>Comparison results</vt:lpstr>
      <vt:lpstr>Detected Modules</vt:lpstr>
      <vt:lpstr>Enriched miRNA</vt:lpstr>
      <vt:lpstr>Biological relevance</vt:lpstr>
      <vt:lpstr>Enriched transcription factors</vt:lpstr>
      <vt:lpstr>Results-Amadeus</vt:lpstr>
      <vt:lpstr>Summary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DCA: Differential Correlation Analysis</dc:title>
  <dc:creator>dd</dc:creator>
  <cp:lastModifiedBy> </cp:lastModifiedBy>
  <cp:revision>724</cp:revision>
  <dcterms:created xsi:type="dcterms:W3CDTF">2006-08-16T00:00:00Z</dcterms:created>
  <dcterms:modified xsi:type="dcterms:W3CDTF">2011-07-26T12:04:40Z</dcterms:modified>
</cp:coreProperties>
</file>